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24"/>
  </p:notesMasterIdLst>
  <p:sldIdLst>
    <p:sldId id="311" r:id="rId5"/>
    <p:sldId id="312" r:id="rId6"/>
    <p:sldId id="317" r:id="rId7"/>
    <p:sldId id="327" r:id="rId8"/>
    <p:sldId id="354" r:id="rId9"/>
    <p:sldId id="328" r:id="rId10"/>
    <p:sldId id="356" r:id="rId11"/>
    <p:sldId id="355" r:id="rId12"/>
    <p:sldId id="329" r:id="rId13"/>
    <p:sldId id="332" r:id="rId14"/>
    <p:sldId id="333" r:id="rId15"/>
    <p:sldId id="334" r:id="rId16"/>
    <p:sldId id="335" r:id="rId17"/>
    <p:sldId id="336" r:id="rId18"/>
    <p:sldId id="345" r:id="rId19"/>
    <p:sldId id="348" r:id="rId20"/>
    <p:sldId id="349" r:id="rId21"/>
    <p:sldId id="358" r:id="rId22"/>
    <p:sldId id="35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DA96E0-9717-4E65-8437-AD2777A71376}">
          <p14:sldIdLst>
            <p14:sldId id="311"/>
            <p14:sldId id="312"/>
            <p14:sldId id="317"/>
            <p14:sldId id="327"/>
          </p14:sldIdLst>
        </p14:section>
        <p14:section name="Summary Section" id="{CE06E613-34D4-48D4-8E98-515843BA26FD}">
          <p14:sldIdLst>
            <p14:sldId id="354"/>
          </p14:sldIdLst>
        </p14:section>
        <p14:section name="Section 1" id="{85CDB9AD-0415-41A0-9A43-B2CAFFC82EAA}">
          <p14:sldIdLst>
            <p14:sldId id="328"/>
            <p14:sldId id="356"/>
            <p14:sldId id="355"/>
          </p14:sldIdLst>
        </p14:section>
        <p14:section name="Section 2" id="{2B4C3F55-7172-4C77-9089-41030459A525}">
          <p14:sldIdLst>
            <p14:sldId id="329"/>
            <p14:sldId id="332"/>
          </p14:sldIdLst>
        </p14:section>
        <p14:section name="Section 3" id="{F41E1F62-54CC-4AF6-BB15-22F2B529CCD6}">
          <p14:sldIdLst>
            <p14:sldId id="333"/>
            <p14:sldId id="334"/>
          </p14:sldIdLst>
        </p14:section>
        <p14:section name="Section 4" id="{8C40FFDF-54C0-48B9-86F7-0D76F64FA88B}">
          <p14:sldIdLst>
            <p14:sldId id="335"/>
          </p14:sldIdLst>
        </p14:section>
        <p14:section name="Section 5" id="{6FAA0023-58FB-41D0-A81A-3B0CC7792733}">
          <p14:sldIdLst>
            <p14:sldId id="336"/>
          </p14:sldIdLst>
        </p14:section>
        <p14:section name="Section 6" id="{E12C45C4-37CC-471F-A228-DB59F09C4FA5}">
          <p14:sldIdLst>
            <p14:sldId id="345"/>
            <p14:sldId id="348"/>
          </p14:sldIdLst>
        </p14:section>
        <p14:section name="Section 7" id="{22CD5541-BE6A-41AB-8D04-B09ED974DD5E}">
          <p14:sldIdLst>
            <p14:sldId id="349"/>
          </p14:sldIdLst>
        </p14:section>
        <p14:section name="Section 8" id="{E0DDC853-DACB-457E-92A8-A79B38AF9C62}">
          <p14:sldIdLst>
            <p14:sldId id="358"/>
            <p14:sldId id="35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04F"/>
    <a:srgbClr val="FCB426"/>
    <a:srgbClr val="FFFFFF"/>
    <a:srgbClr val="99999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0" autoAdjust="0"/>
    <p:restoredTop sz="87651" autoAdjust="0"/>
  </p:normalViewPr>
  <p:slideViewPr>
    <p:cSldViewPr snapToGrid="0">
      <p:cViewPr varScale="1">
        <p:scale>
          <a:sx n="96" d="100"/>
          <a:sy n="96" d="100"/>
        </p:scale>
        <p:origin x="1248" y="72"/>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0308301-8794-42AB-978A-06466D014C67}" type="datetimeFigureOut">
              <a:rPr lang="en-US" smtClean="0"/>
              <a:pPr/>
              <a:t>9/6/2024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8BB2BE94-507A-4DEF-ACCB-A350F429003D}" type="slidenum">
              <a:rPr lang="en-US" smtClean="0"/>
              <a:pPr/>
              <a:t>‹#›</a:t>
            </a:fld>
            <a:endParaRPr lang="en-US" dirty="0"/>
          </a:p>
        </p:txBody>
      </p:sp>
    </p:spTree>
    <p:extLst>
      <p:ext uri="{BB962C8B-B14F-4D97-AF65-F5344CB8AC3E}">
        <p14:creationId xmlns:p14="http://schemas.microsoft.com/office/powerpoint/2010/main" val="318820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pPr/>
              <a:t>1</a:t>
            </a:fld>
            <a:endParaRPr lang="en-US" dirty="0"/>
          </a:p>
        </p:txBody>
      </p:sp>
    </p:spTree>
    <p:extLst>
      <p:ext uri="{BB962C8B-B14F-4D97-AF65-F5344CB8AC3E}">
        <p14:creationId xmlns:p14="http://schemas.microsoft.com/office/powerpoint/2010/main" val="1971307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12</a:t>
            </a:fld>
            <a:endParaRPr lang="en-US"/>
          </a:p>
        </p:txBody>
      </p:sp>
    </p:spTree>
    <p:extLst>
      <p:ext uri="{BB962C8B-B14F-4D97-AF65-F5344CB8AC3E}">
        <p14:creationId xmlns:p14="http://schemas.microsoft.com/office/powerpoint/2010/main" val="2079992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13</a:t>
            </a:fld>
            <a:endParaRPr lang="en-US"/>
          </a:p>
        </p:txBody>
      </p:sp>
    </p:spTree>
    <p:extLst>
      <p:ext uri="{BB962C8B-B14F-4D97-AF65-F5344CB8AC3E}">
        <p14:creationId xmlns:p14="http://schemas.microsoft.com/office/powerpoint/2010/main" val="3813959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14</a:t>
            </a:fld>
            <a:endParaRPr lang="en-US"/>
          </a:p>
        </p:txBody>
      </p:sp>
    </p:spTree>
    <p:extLst>
      <p:ext uri="{BB962C8B-B14F-4D97-AF65-F5344CB8AC3E}">
        <p14:creationId xmlns:p14="http://schemas.microsoft.com/office/powerpoint/2010/main" val="1966729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15</a:t>
            </a:fld>
            <a:endParaRPr lang="en-US"/>
          </a:p>
        </p:txBody>
      </p:sp>
    </p:spTree>
    <p:extLst>
      <p:ext uri="{BB962C8B-B14F-4D97-AF65-F5344CB8AC3E}">
        <p14:creationId xmlns:p14="http://schemas.microsoft.com/office/powerpoint/2010/main" val="278326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16</a:t>
            </a:fld>
            <a:endParaRPr lang="en-US"/>
          </a:p>
        </p:txBody>
      </p:sp>
    </p:spTree>
    <p:extLst>
      <p:ext uri="{BB962C8B-B14F-4D97-AF65-F5344CB8AC3E}">
        <p14:creationId xmlns:p14="http://schemas.microsoft.com/office/powerpoint/2010/main" val="7684978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pPr/>
              <a:t>17</a:t>
            </a:fld>
            <a:endParaRPr lang="en-US" dirty="0"/>
          </a:p>
        </p:txBody>
      </p:sp>
    </p:spTree>
    <p:extLst>
      <p:ext uri="{BB962C8B-B14F-4D97-AF65-F5344CB8AC3E}">
        <p14:creationId xmlns:p14="http://schemas.microsoft.com/office/powerpoint/2010/main" val="2289154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pPr/>
              <a:t>18</a:t>
            </a:fld>
            <a:endParaRPr lang="en-US" dirty="0"/>
          </a:p>
        </p:txBody>
      </p:sp>
    </p:spTree>
    <p:extLst>
      <p:ext uri="{BB962C8B-B14F-4D97-AF65-F5344CB8AC3E}">
        <p14:creationId xmlns:p14="http://schemas.microsoft.com/office/powerpoint/2010/main" val="691090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19</a:t>
            </a:fld>
            <a:endParaRPr lang="en-US"/>
          </a:p>
        </p:txBody>
      </p:sp>
    </p:spTree>
    <p:extLst>
      <p:ext uri="{BB962C8B-B14F-4D97-AF65-F5344CB8AC3E}">
        <p14:creationId xmlns:p14="http://schemas.microsoft.com/office/powerpoint/2010/main" val="905032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3</a:t>
            </a:fld>
            <a:endParaRPr lang="en-US"/>
          </a:p>
        </p:txBody>
      </p:sp>
    </p:spTree>
    <p:extLst>
      <p:ext uri="{BB962C8B-B14F-4D97-AF65-F5344CB8AC3E}">
        <p14:creationId xmlns:p14="http://schemas.microsoft.com/office/powerpoint/2010/main" val="299713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4</a:t>
            </a:fld>
            <a:endParaRPr lang="en-US"/>
          </a:p>
        </p:txBody>
      </p:sp>
    </p:spTree>
    <p:extLst>
      <p:ext uri="{BB962C8B-B14F-4D97-AF65-F5344CB8AC3E}">
        <p14:creationId xmlns:p14="http://schemas.microsoft.com/office/powerpoint/2010/main" val="319214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pPr/>
              <a:t>5</a:t>
            </a:fld>
            <a:endParaRPr lang="en-US" dirty="0"/>
          </a:p>
        </p:txBody>
      </p:sp>
    </p:spTree>
    <p:extLst>
      <p:ext uri="{BB962C8B-B14F-4D97-AF65-F5344CB8AC3E}">
        <p14:creationId xmlns:p14="http://schemas.microsoft.com/office/powerpoint/2010/main" val="2927620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pPr/>
              <a:t>7</a:t>
            </a:fld>
            <a:endParaRPr lang="en-US" dirty="0"/>
          </a:p>
        </p:txBody>
      </p:sp>
    </p:spTree>
    <p:extLst>
      <p:ext uri="{BB962C8B-B14F-4D97-AF65-F5344CB8AC3E}">
        <p14:creationId xmlns:p14="http://schemas.microsoft.com/office/powerpoint/2010/main" val="2061009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Arial Narrow" panose="020B0606020202030204" pitchFamily="34" charset="0"/>
                <a:ea typeface="Calibri" panose="020F0502020204030204" pitchFamily="34" charset="0"/>
                <a:cs typeface="Calibri" panose="020F0502020204030204" pitchFamily="34" charset="0"/>
              </a:rPr>
              <a:t>Why do 4-year universities use an auxiliary non-profit?</a:t>
            </a:r>
          </a:p>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Calibri" panose="020F0502020204030204" pitchFamily="34" charset="0"/>
              </a:rPr>
              <a:t>The statutory/regulatory language applicable to the permissible functions of Cal State auxiliary organizations is found in Cal. Code of Regulations, Title 5, Section 42500(a).  Included in that section as a permissible essential function is the “[a]</a:t>
            </a:r>
            <a:r>
              <a:rPr lang="en-US" sz="1800" dirty="0" err="1">
                <a:effectLst/>
                <a:latin typeface="Arial Narrow" panose="020B0606020202030204" pitchFamily="34" charset="0"/>
                <a:ea typeface="Calibri" panose="020F0502020204030204" pitchFamily="34" charset="0"/>
                <a:cs typeface="Calibri" panose="020F0502020204030204" pitchFamily="34" charset="0"/>
              </a:rPr>
              <a:t>cquisition</a:t>
            </a:r>
            <a:r>
              <a:rPr lang="en-US" sz="1800" dirty="0">
                <a:effectLst/>
                <a:latin typeface="Arial Narrow" panose="020B0606020202030204" pitchFamily="34" charset="0"/>
                <a:ea typeface="Calibri" panose="020F0502020204030204" pitchFamily="34" charset="0"/>
                <a:cs typeface="Calibri" panose="020F0502020204030204" pitchFamily="34" charset="0"/>
              </a:rPr>
              <a:t>, development, sale, and transfer of real and personal property including financing transactions related to these activities”.  This language appears to clearly state that a Cal State auxiliary organization can hold title to real property.</a:t>
            </a:r>
          </a:p>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800" b="1" dirty="0">
                <a:effectLst/>
                <a:latin typeface="Arial Narrow" panose="020B0606020202030204" pitchFamily="34" charset="0"/>
                <a:ea typeface="Calibri" panose="020F0502020204030204" pitchFamily="34" charset="0"/>
                <a:cs typeface="Calibri" panose="020F0502020204030204" pitchFamily="34" charset="0"/>
              </a:rPr>
              <a:t>Why do CCD’s have to use an independent non-profit?</a:t>
            </a:r>
          </a:p>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Calibri" panose="020F0502020204030204" pitchFamily="34" charset="0"/>
              </a:rPr>
              <a:t>In contrast, the permissible/recognized functions for community college auxiliary organizations are found in Cal. Code of Regulations, Title 5, Section 59259.  However, the recognized functions listed in Section 59259 do not specifically reference the acquisition, sale, and transfer of real property.  The listed recognized functions are as follows: “(a) Student association or organization activities;(b) Bookstores;(c) Food and campus services;(d) Student union programs;(e) Facilities and equipment;(f) Loans, scholarships, grants-in-aids;(g) Workshops, conferences, institutes, and federal projects;(h) Alumni activities;(i) Supplementary health services;(j) Gifts, bequests, devises, endowments and trusts; and(k) Public relations programs.”  </a:t>
            </a:r>
          </a:p>
          <a:p>
            <a:pPr marL="0" marR="0">
              <a:spcBef>
                <a:spcPts val="0"/>
              </a:spcBef>
              <a:spcAft>
                <a:spcPts val="0"/>
              </a:spcAft>
            </a:pPr>
            <a:r>
              <a:rPr lang="en-US" sz="1800" dirty="0">
                <a:effectLst/>
                <a:latin typeface="Arial Narrow" panose="020B060602020203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pPr/>
              <a:t>8</a:t>
            </a:fld>
            <a:endParaRPr lang="en-US" dirty="0"/>
          </a:p>
        </p:txBody>
      </p:sp>
    </p:spTree>
    <p:extLst>
      <p:ext uri="{BB962C8B-B14F-4D97-AF65-F5344CB8AC3E}">
        <p14:creationId xmlns:p14="http://schemas.microsoft.com/office/powerpoint/2010/main" val="1190634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Here are talking points for the three strategies that we discussed last week, for Jose to use in upcoming discussions with your leadership: </a:t>
            </a:r>
            <a:endParaRPr lang="en-US" sz="1800" dirty="0">
              <a:effectLst/>
              <a:ea typeface="Aptos" panose="020B000402020202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Use development finance programs and/or federal funding to support the existing pipeline of CCD facilities projects -- continue current mission </a:t>
            </a:r>
            <a:endParaRPr lang="en-US" sz="1800" dirty="0">
              <a:effectLst/>
              <a:ea typeface="Aptos" panose="020B0004020202020204" pitchFamily="34" charset="0"/>
              <a:cs typeface="Arial" panose="020B0604020202020204" pitchFamily="34" charset="0"/>
            </a:endParaRPr>
          </a:p>
          <a:p>
            <a:pPr marL="342900" marR="0" lvl="0" indent="-342900">
              <a:spcBef>
                <a:spcPts val="0"/>
              </a:spcBef>
              <a:spcAft>
                <a:spcPts val="0"/>
              </a:spcAft>
              <a:buFont typeface="+mj-lt"/>
              <a:buAutoNum type="arabicPeriod" startAt="2"/>
              <a:tabLst>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Create new development finance programs through CCD to finance new CCD projects, both on campus and in larger campus community (i.e. off campus student housing) -- expand mission to improve student experience in new ways </a:t>
            </a:r>
            <a:endParaRPr lang="en-US" sz="1800" dirty="0">
              <a:effectLst/>
              <a:ea typeface="Aptos" panose="020B0004020202020204" pitchFamily="34" charset="0"/>
              <a:cs typeface="Arial" panose="020B0604020202020204" pitchFamily="34" charset="0"/>
            </a:endParaRPr>
          </a:p>
          <a:p>
            <a:pPr marL="342900" marR="0" lvl="0" indent="-342900">
              <a:spcBef>
                <a:spcPts val="0"/>
              </a:spcBef>
              <a:spcAft>
                <a:spcPts val="0"/>
              </a:spcAft>
              <a:buFont typeface="+mj-lt"/>
              <a:buAutoNum type="arabicPeriod" startAt="2"/>
              <a:tabLst>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Create new development finance programs through CCD to finance projects in other communities (including out of state) and generate revenues that make CCD more sustainable -- use incomes to cover facilities projects and/or new projects </a:t>
            </a:r>
            <a:endParaRPr lang="en-US" sz="1800" dirty="0">
              <a:effectLst/>
              <a:ea typeface="Aptos" panose="020B00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9</a:t>
            </a:fld>
            <a:endParaRPr lang="en-US"/>
          </a:p>
        </p:txBody>
      </p:sp>
    </p:spTree>
    <p:extLst>
      <p:ext uri="{BB962C8B-B14F-4D97-AF65-F5344CB8AC3E}">
        <p14:creationId xmlns:p14="http://schemas.microsoft.com/office/powerpoint/2010/main" val="1068488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Here are talking points for the three strategies that we discussed last week, for Jose to use in upcoming discussions with your leadership: </a:t>
            </a:r>
            <a:endParaRPr lang="en-US" sz="1800" dirty="0">
              <a:effectLst/>
              <a:ea typeface="Aptos" panose="020B0004020202020204" pitchFamily="34" charset="0"/>
              <a:cs typeface="Arial" panose="020B0604020202020204" pitchFamily="34" charset="0"/>
            </a:endParaRPr>
          </a:p>
          <a:p>
            <a:pPr marL="342900" marR="0" lvl="0" indent="-342900">
              <a:spcBef>
                <a:spcPts val="0"/>
              </a:spcBef>
              <a:spcAft>
                <a:spcPts val="0"/>
              </a:spcAft>
              <a:buFont typeface="+mj-lt"/>
              <a:buAutoNum type="arabicPeriod"/>
              <a:tabLst>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Use development finance programs and/or federal funding to support the existing pipeline of CCD facilities projects -- continue current mission </a:t>
            </a:r>
            <a:endParaRPr lang="en-US" sz="1800" dirty="0">
              <a:effectLst/>
              <a:ea typeface="Aptos" panose="020B0004020202020204" pitchFamily="34" charset="0"/>
              <a:cs typeface="Arial" panose="020B0604020202020204" pitchFamily="34" charset="0"/>
            </a:endParaRPr>
          </a:p>
          <a:p>
            <a:pPr marL="342900" marR="0" lvl="0" indent="-342900">
              <a:spcBef>
                <a:spcPts val="0"/>
              </a:spcBef>
              <a:spcAft>
                <a:spcPts val="0"/>
              </a:spcAft>
              <a:buFont typeface="+mj-lt"/>
              <a:buAutoNum type="arabicPeriod" startAt="2"/>
              <a:tabLst>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Create new development finance programs through CCD to finance new CCD projects, both on campus and in larger campus community (i.e. off campus student housing) -- expand mission to improve student experience in new ways </a:t>
            </a:r>
            <a:endParaRPr lang="en-US" sz="1800" dirty="0">
              <a:effectLst/>
              <a:ea typeface="Aptos" panose="020B0004020202020204" pitchFamily="34" charset="0"/>
              <a:cs typeface="Arial" panose="020B0604020202020204" pitchFamily="34" charset="0"/>
            </a:endParaRPr>
          </a:p>
          <a:p>
            <a:pPr marL="342900" marR="0" lvl="0" indent="-342900">
              <a:spcBef>
                <a:spcPts val="0"/>
              </a:spcBef>
              <a:spcAft>
                <a:spcPts val="0"/>
              </a:spcAft>
              <a:buFont typeface="+mj-lt"/>
              <a:buAutoNum type="arabicPeriod" startAt="2"/>
              <a:tabLst>
                <a:tab pos="457200" algn="l"/>
              </a:tabLst>
            </a:pPr>
            <a:r>
              <a:rPr lang="en-US" sz="1200" dirty="0">
                <a:effectLst/>
                <a:latin typeface="Arial" panose="020B0604020202020204" pitchFamily="34" charset="0"/>
                <a:ea typeface="Times New Roman" panose="02020603050405020304" pitchFamily="18" charset="0"/>
                <a:cs typeface="Arial" panose="020B0604020202020204" pitchFamily="34" charset="0"/>
              </a:rPr>
              <a:t>Create new development finance programs through CCD to finance projects in other communities (including out of state) and generate revenues that make CCD more sustainable -- use incomes to cover facilities projects and/or new projects </a:t>
            </a:r>
            <a:endParaRPr lang="en-US" sz="1800" dirty="0">
              <a:effectLst/>
              <a:ea typeface="Aptos" panose="020B00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10</a:t>
            </a:fld>
            <a:endParaRPr lang="en-US"/>
          </a:p>
        </p:txBody>
      </p:sp>
    </p:spTree>
    <p:extLst>
      <p:ext uri="{BB962C8B-B14F-4D97-AF65-F5344CB8AC3E}">
        <p14:creationId xmlns:p14="http://schemas.microsoft.com/office/powerpoint/2010/main" val="1829629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B2BE94-507A-4DEF-ACCB-A350F429003D}" type="slidenum">
              <a:rPr lang="en-US" smtClean="0"/>
              <a:t>11</a:t>
            </a:fld>
            <a:endParaRPr lang="en-US"/>
          </a:p>
        </p:txBody>
      </p:sp>
    </p:spTree>
    <p:extLst>
      <p:ext uri="{BB962C8B-B14F-4D97-AF65-F5344CB8AC3E}">
        <p14:creationId xmlns:p14="http://schemas.microsoft.com/office/powerpoint/2010/main" val="1478201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83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177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22122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investments.yale.edu/"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mitimco.org/" TargetMode="External"/><Relationship Id="rId5" Type="http://schemas.openxmlformats.org/officeDocument/2006/relationships/hyperlink" Target="https://smc.stanford.edu/" TargetMode="External"/><Relationship Id="rId4" Type="http://schemas.openxmlformats.org/officeDocument/2006/relationships/hyperlink" Target="https://www.hmc.harvard.edu/"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foundation.cpp.edu/about.aspx" TargetMode="External"/><Relationship Id="rId11" Type="http://schemas.openxmlformats.org/officeDocument/2006/relationships/image" Target="../media/image7.png"/><Relationship Id="rId5" Type="http://schemas.openxmlformats.org/officeDocument/2006/relationships/hyperlink" Target="https://uafoundation.org/" TargetMode="External"/><Relationship Id="rId10" Type="http://schemas.openxmlformats.org/officeDocument/2006/relationships/image" Target="../media/image6.svg"/><Relationship Id="rId4" Type="http://schemas.openxmlformats.org/officeDocument/2006/relationships/hyperlink" Target="https://princo.princeton.edu/" TargetMode="Externa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slide" Target="slide9.xml"/><Relationship Id="rId18" Type="http://schemas.openxmlformats.org/officeDocument/2006/relationships/slide" Target="slide17.xml"/><Relationship Id="rId3" Type="http://schemas.openxmlformats.org/officeDocument/2006/relationships/image" Target="../media/image1.png"/><Relationship Id="rId7" Type="http://schemas.openxmlformats.org/officeDocument/2006/relationships/image" Target="../media/image13.jpg"/><Relationship Id="rId12" Type="http://schemas.openxmlformats.org/officeDocument/2006/relationships/slide" Target="slide6.xml"/><Relationship Id="rId17" Type="http://schemas.openxmlformats.org/officeDocument/2006/relationships/slide" Target="slide15.xml"/><Relationship Id="rId2" Type="http://schemas.openxmlformats.org/officeDocument/2006/relationships/notesSlide" Target="../notesSlides/notesSlide4.xml"/><Relationship Id="rId16" Type="http://schemas.openxmlformats.org/officeDocument/2006/relationships/slide" Target="slide14.xml"/><Relationship Id="rId1" Type="http://schemas.openxmlformats.org/officeDocument/2006/relationships/slideLayout" Target="../slideLayouts/slideLayout1.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5" Type="http://schemas.openxmlformats.org/officeDocument/2006/relationships/slide" Target="slide13.xml"/><Relationship Id="rId10" Type="http://schemas.openxmlformats.org/officeDocument/2006/relationships/image" Target="../media/image16.jpg"/><Relationship Id="rId19" Type="http://schemas.openxmlformats.org/officeDocument/2006/relationships/slide" Target="slide18.xml"/><Relationship Id="rId4" Type="http://schemas.openxmlformats.org/officeDocument/2006/relationships/image" Target="../media/image10.jpg"/><Relationship Id="rId9" Type="http://schemas.openxmlformats.org/officeDocument/2006/relationships/image" Target="../media/image15.jpg"/><Relationship Id="rId14" Type="http://schemas.openxmlformats.org/officeDocument/2006/relationships/slide" Target="slide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72EF71-4BF2-E155-98A0-4E11C55F6911}"/>
              </a:ext>
            </a:extLst>
          </p:cNvPr>
          <p:cNvPicPr>
            <a:picLocks noChangeAspect="1"/>
          </p:cNvPicPr>
          <p:nvPr/>
        </p:nvPicPr>
        <p:blipFill rotWithShape="1">
          <a:blip r:embed="rId3">
            <a:duotone>
              <a:schemeClr val="bg2">
                <a:shade val="45000"/>
                <a:satMod val="135000"/>
              </a:schemeClr>
              <a:prstClr val="white"/>
            </a:duotone>
            <a:alphaModFix amt="35000"/>
          </a:blip>
          <a:srcRect l="-565"/>
          <a:stretch/>
        </p:blipFill>
        <p:spPr>
          <a:xfrm>
            <a:off x="0" y="-1"/>
            <a:ext cx="7603561" cy="6858000"/>
          </a:xfrm>
          <a:prstGeom prst="rect">
            <a:avLst/>
          </a:prstGeom>
        </p:spPr>
      </p:pic>
      <p:sp>
        <p:nvSpPr>
          <p:cNvPr id="9" name="!!Picture 15">
            <a:extLst>
              <a:ext uri="{FF2B5EF4-FFF2-40B4-BE49-F238E27FC236}">
                <a16:creationId xmlns:a16="http://schemas.microsoft.com/office/drawing/2014/main" id="{4D1E1178-2D3B-E22B-7145-D61DD07E13A9}"/>
              </a:ext>
            </a:extLst>
          </p:cNvPr>
          <p:cNvSpPr txBox="1"/>
          <p:nvPr/>
        </p:nvSpPr>
        <p:spPr>
          <a:xfrm>
            <a:off x="4965252" y="2810015"/>
            <a:ext cx="6481262" cy="461665"/>
          </a:xfrm>
          <a:prstGeom prst="rect">
            <a:avLst/>
          </a:prstGeom>
          <a:noFill/>
        </p:spPr>
        <p:txBody>
          <a:bodyPr wrap="square">
            <a:spAutoFit/>
          </a:bodyPr>
          <a:lstStyle/>
          <a:p>
            <a:r>
              <a:rPr lang="en-US" sz="2400" b="1" dirty="0"/>
              <a:t>CREATING AN ENTERPRISE FUND MODEL</a:t>
            </a:r>
            <a:endParaRPr lang="en-US" sz="2400" dirty="0"/>
          </a:p>
        </p:txBody>
      </p:sp>
      <p:cxnSp>
        <p:nvCxnSpPr>
          <p:cNvPr id="10" name="Straight Connector 9">
            <a:extLst>
              <a:ext uri="{FF2B5EF4-FFF2-40B4-BE49-F238E27FC236}">
                <a16:creationId xmlns:a16="http://schemas.microsoft.com/office/drawing/2014/main" id="{DC750307-A9A7-6EAA-6AB4-459AFD370582}"/>
              </a:ext>
            </a:extLst>
          </p:cNvPr>
          <p:cNvCxnSpPr>
            <a:cxnSpLocks/>
          </p:cNvCxnSpPr>
          <p:nvPr/>
        </p:nvCxnSpPr>
        <p:spPr>
          <a:xfrm>
            <a:off x="5096923" y="3332519"/>
            <a:ext cx="6217920" cy="0"/>
          </a:xfrm>
          <a:prstGeom prst="line">
            <a:avLst/>
          </a:prstGeom>
          <a:ln w="38100">
            <a:solidFill>
              <a:srgbClr val="FFB04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9D08F6F-5671-AE45-EBEE-222ACCB78CD9}"/>
              </a:ext>
            </a:extLst>
          </p:cNvPr>
          <p:cNvSpPr txBox="1"/>
          <p:nvPr/>
        </p:nvSpPr>
        <p:spPr>
          <a:xfrm>
            <a:off x="5024066" y="3425883"/>
            <a:ext cx="6481262" cy="954107"/>
          </a:xfrm>
          <a:prstGeom prst="rect">
            <a:avLst/>
          </a:prstGeom>
          <a:noFill/>
        </p:spPr>
        <p:txBody>
          <a:bodyPr wrap="square">
            <a:spAutoFit/>
          </a:bodyPr>
          <a:lstStyle/>
          <a:p>
            <a:r>
              <a:rPr lang="en-US" sz="2800" dirty="0"/>
              <a:t>Strategic Benefits of Forming a </a:t>
            </a:r>
            <a:br>
              <a:rPr lang="en-US" sz="2800" dirty="0"/>
            </a:br>
            <a:r>
              <a:rPr lang="en-US" sz="2800" dirty="0"/>
              <a:t>Non-Profit for SBCCD</a:t>
            </a:r>
          </a:p>
        </p:txBody>
      </p:sp>
      <p:pic>
        <p:nvPicPr>
          <p:cNvPr id="29" name="Picture 28" descr="A close-up of a logo&#10;&#10;Description automatically generated">
            <a:extLst>
              <a:ext uri="{FF2B5EF4-FFF2-40B4-BE49-F238E27FC236}">
                <a16:creationId xmlns:a16="http://schemas.microsoft.com/office/drawing/2014/main" id="{B59D45F6-3B48-A6AF-BEB4-09D4CBC51C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05025" y="6022707"/>
            <a:ext cx="2244179" cy="782819"/>
          </a:xfrm>
          <a:prstGeom prst="rect">
            <a:avLst/>
          </a:prstGeom>
        </p:spPr>
      </p:pic>
      <p:pic>
        <p:nvPicPr>
          <p:cNvPr id="2" name="Graphic 1" descr="Dollar outline">
            <a:extLst>
              <a:ext uri="{FF2B5EF4-FFF2-40B4-BE49-F238E27FC236}">
                <a16:creationId xmlns:a16="http://schemas.microsoft.com/office/drawing/2014/main" id="{06255AC2-CF37-B44E-6F28-F969FCB69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1887" y="2282478"/>
            <a:ext cx="914400" cy="914400"/>
          </a:xfrm>
          <a:prstGeom prst="rect">
            <a:avLst/>
          </a:prstGeom>
        </p:spPr>
      </p:pic>
      <p:pic>
        <p:nvPicPr>
          <p:cNvPr id="3" name="Graphic 2" descr="Single gear outline">
            <a:extLst>
              <a:ext uri="{FF2B5EF4-FFF2-40B4-BE49-F238E27FC236}">
                <a16:creationId xmlns:a16="http://schemas.microsoft.com/office/drawing/2014/main" id="{B044FCCA-E6B0-A457-F3B8-0D448FE1DB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76565" y="2780937"/>
            <a:ext cx="914400" cy="914400"/>
          </a:xfrm>
          <a:prstGeom prst="rect">
            <a:avLst/>
          </a:prstGeom>
        </p:spPr>
      </p:pic>
      <p:pic>
        <p:nvPicPr>
          <p:cNvPr id="4" name="Picture 3" descr="A yellow and white circle with a logo&#10;&#10;Description automatically generated">
            <a:extLst>
              <a:ext uri="{FF2B5EF4-FFF2-40B4-BE49-F238E27FC236}">
                <a16:creationId xmlns:a16="http://schemas.microsoft.com/office/drawing/2014/main" id="{EF86D79E-BBCF-1C09-4824-A21E3A9947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33765" y="2840173"/>
            <a:ext cx="1217142" cy="1217142"/>
          </a:xfrm>
          <a:prstGeom prst="rect">
            <a:avLst/>
          </a:prstGeom>
          <a:effectLst>
            <a:outerShdw blurRad="50800" dist="38100" dir="2700000" algn="tl" rotWithShape="0">
              <a:prstClr val="black">
                <a:alpha val="40000"/>
              </a:prstClr>
            </a:outerShdw>
          </a:effectLst>
        </p:spPr>
      </p:pic>
      <p:pic>
        <p:nvPicPr>
          <p:cNvPr id="7" name="Graphic 6" descr="Open hand with solid fill">
            <a:extLst>
              <a:ext uri="{FF2B5EF4-FFF2-40B4-BE49-F238E27FC236}">
                <a16:creationId xmlns:a16="http://schemas.microsoft.com/office/drawing/2014/main" id="{09E0863A-8357-FC74-1BC1-A38110D077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71933">
            <a:off x="2390047" y="3542172"/>
            <a:ext cx="1104576" cy="1104576"/>
          </a:xfrm>
          <a:prstGeom prst="rect">
            <a:avLst/>
          </a:prstGeom>
        </p:spPr>
      </p:pic>
      <p:sp>
        <p:nvSpPr>
          <p:cNvPr id="8" name="TextBox 7">
            <a:extLst>
              <a:ext uri="{FF2B5EF4-FFF2-40B4-BE49-F238E27FC236}">
                <a16:creationId xmlns:a16="http://schemas.microsoft.com/office/drawing/2014/main" id="{AAB78EBE-336A-09F3-63E1-1D240BFAD706}"/>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Tree>
    <p:extLst>
      <p:ext uri="{BB962C8B-B14F-4D97-AF65-F5344CB8AC3E}">
        <p14:creationId xmlns:p14="http://schemas.microsoft.com/office/powerpoint/2010/main" val="322915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8BA81B-164E-B4C7-F20D-CC4BBDC29741}"/>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171294" y="0"/>
            <a:ext cx="7603561" cy="6858000"/>
          </a:xfrm>
          <a:prstGeom prst="rect">
            <a:avLst/>
          </a:prstGeom>
        </p:spPr>
      </p:pic>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30" name="Arrow: Right 29">
            <a:extLst>
              <a:ext uri="{FF2B5EF4-FFF2-40B4-BE49-F238E27FC236}">
                <a16:creationId xmlns:a16="http://schemas.microsoft.com/office/drawing/2014/main" id="{D8A6FB02-F536-4841-10B8-FA1CA04E52BA}"/>
              </a:ext>
            </a:extLst>
          </p:cNvPr>
          <p:cNvSpPr/>
          <p:nvPr/>
        </p:nvSpPr>
        <p:spPr>
          <a:xfrm>
            <a:off x="859870" y="4275074"/>
            <a:ext cx="4663440" cy="1188720"/>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Enhanced Community Engagement</a:t>
            </a:r>
          </a:p>
        </p:txBody>
      </p:sp>
      <p:sp>
        <p:nvSpPr>
          <p:cNvPr id="36" name="TextBox 35">
            <a:extLst>
              <a:ext uri="{FF2B5EF4-FFF2-40B4-BE49-F238E27FC236}">
                <a16:creationId xmlns:a16="http://schemas.microsoft.com/office/drawing/2014/main" id="{0060EE5C-C606-15A4-9827-996F7FCE9C6A}"/>
              </a:ext>
            </a:extLst>
          </p:cNvPr>
          <p:cNvSpPr txBox="1"/>
          <p:nvPr/>
        </p:nvSpPr>
        <p:spPr>
          <a:xfrm>
            <a:off x="821320" y="5154719"/>
            <a:ext cx="4610550" cy="923330"/>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Broaden community support</a:t>
            </a:r>
          </a:p>
          <a:p>
            <a:pPr marL="347663" lvl="1" indent="-285750">
              <a:buFont typeface="Wingdings" panose="05000000000000000000" pitchFamily="2" charset="2"/>
              <a:buChar char="§"/>
            </a:pPr>
            <a:r>
              <a:rPr lang="en-US" i="1" dirty="0">
                <a:latin typeface="Arial Narrow" panose="020B0606020202030204" pitchFamily="34" charset="0"/>
              </a:rPr>
              <a:t>Manage volunteer programs</a:t>
            </a:r>
          </a:p>
          <a:p>
            <a:pPr marL="347663" lvl="1" indent="-285750">
              <a:buFont typeface="Wingdings" panose="05000000000000000000" pitchFamily="2" charset="2"/>
              <a:buChar char="§"/>
            </a:pPr>
            <a:r>
              <a:rPr lang="en-US" i="1" dirty="0">
                <a:latin typeface="Arial Narrow" panose="020B0606020202030204" pitchFamily="34" charset="0"/>
              </a:rPr>
              <a:t>Employment opportunities</a:t>
            </a:r>
          </a:p>
        </p:txBody>
      </p:sp>
      <p:sp>
        <p:nvSpPr>
          <p:cNvPr id="39" name="TextBox 38">
            <a:extLst>
              <a:ext uri="{FF2B5EF4-FFF2-40B4-BE49-F238E27FC236}">
                <a16:creationId xmlns:a16="http://schemas.microsoft.com/office/drawing/2014/main" id="{750E744E-0ECA-CA69-7157-3B891FE34FC4}"/>
              </a:ext>
            </a:extLst>
          </p:cNvPr>
          <p:cNvSpPr txBox="1"/>
          <p:nvPr/>
        </p:nvSpPr>
        <p:spPr>
          <a:xfrm>
            <a:off x="6211886" y="5180080"/>
            <a:ext cx="3976915" cy="646331"/>
          </a:xfrm>
          <a:prstGeom prst="rect">
            <a:avLst/>
          </a:prstGeom>
          <a:noFill/>
        </p:spPr>
        <p:txBody>
          <a:bodyPr wrap="square">
            <a:spAutoFit/>
          </a:bodyPr>
          <a:lstStyle/>
          <a:p>
            <a:pPr marL="290513" lvl="1" indent="-285750">
              <a:buFont typeface="Wingdings" panose="05000000000000000000" pitchFamily="2" charset="2"/>
              <a:buChar char="§"/>
            </a:pPr>
            <a:r>
              <a:rPr lang="en-US" i="1" dirty="0">
                <a:latin typeface="Arial Narrow" panose="020B0606020202030204" pitchFamily="34" charset="0"/>
              </a:rPr>
              <a:t>Access grants and donations</a:t>
            </a:r>
          </a:p>
          <a:p>
            <a:pPr marL="290513" lvl="1" indent="-285750">
              <a:buFont typeface="Wingdings" panose="05000000000000000000" pitchFamily="2" charset="2"/>
              <a:buChar char="§"/>
            </a:pPr>
            <a:r>
              <a:rPr lang="en-US" i="1" dirty="0">
                <a:latin typeface="Arial Narrow" panose="020B0606020202030204" pitchFamily="34" charset="0"/>
              </a:rPr>
              <a:t>Tax-exempt status for donors</a:t>
            </a:r>
          </a:p>
        </p:txBody>
      </p:sp>
      <p:sp>
        <p:nvSpPr>
          <p:cNvPr id="2" name="Arrow: Right 1">
            <a:extLst>
              <a:ext uri="{FF2B5EF4-FFF2-40B4-BE49-F238E27FC236}">
                <a16:creationId xmlns:a16="http://schemas.microsoft.com/office/drawing/2014/main" id="{108F437C-884F-22C5-8C9C-E6722434AD44}"/>
              </a:ext>
            </a:extLst>
          </p:cNvPr>
          <p:cNvSpPr/>
          <p:nvPr/>
        </p:nvSpPr>
        <p:spPr>
          <a:xfrm>
            <a:off x="6211887" y="4301570"/>
            <a:ext cx="4663440" cy="1188720"/>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Diversified Funding Sources</a:t>
            </a:r>
          </a:p>
        </p:txBody>
      </p:sp>
      <p:sp>
        <p:nvSpPr>
          <p:cNvPr id="3" name="Arrow: Right 2">
            <a:extLst>
              <a:ext uri="{FF2B5EF4-FFF2-40B4-BE49-F238E27FC236}">
                <a16:creationId xmlns:a16="http://schemas.microsoft.com/office/drawing/2014/main" id="{49FA9568-ABFF-8E44-BCA4-A646EC8A08B0}"/>
              </a:ext>
            </a:extLst>
          </p:cNvPr>
          <p:cNvSpPr/>
          <p:nvPr/>
        </p:nvSpPr>
        <p:spPr>
          <a:xfrm>
            <a:off x="859870" y="1641726"/>
            <a:ext cx="4663440" cy="1188720"/>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Become a Development Finance Agency</a:t>
            </a:r>
          </a:p>
        </p:txBody>
      </p:sp>
      <p:sp>
        <p:nvSpPr>
          <p:cNvPr id="4" name="TextBox 3">
            <a:extLst>
              <a:ext uri="{FF2B5EF4-FFF2-40B4-BE49-F238E27FC236}">
                <a16:creationId xmlns:a16="http://schemas.microsoft.com/office/drawing/2014/main" id="{B6DB6969-DEE8-50C0-CF84-0999B2397987}"/>
              </a:ext>
            </a:extLst>
          </p:cNvPr>
          <p:cNvSpPr txBox="1"/>
          <p:nvPr/>
        </p:nvSpPr>
        <p:spPr>
          <a:xfrm>
            <a:off x="848260" y="2547244"/>
            <a:ext cx="4675050" cy="1754326"/>
          </a:xfrm>
          <a:prstGeom prst="rect">
            <a:avLst/>
          </a:prstGeom>
          <a:noFill/>
        </p:spPr>
        <p:txBody>
          <a:bodyPr wrap="square">
            <a:spAutoFit/>
          </a:bodyPr>
          <a:lstStyle/>
          <a:p>
            <a:pPr marL="290513" lvl="1" indent="-285750">
              <a:buFont typeface="Wingdings" panose="05000000000000000000" pitchFamily="2" charset="2"/>
              <a:buChar char="§"/>
            </a:pPr>
            <a:r>
              <a:rPr lang="en-US" i="1" dirty="0">
                <a:latin typeface="Arial Narrow" panose="020B0606020202030204" pitchFamily="34" charset="0"/>
              </a:rPr>
              <a:t>Support existing CCD facilities projects with development finance programs/federal funding</a:t>
            </a:r>
          </a:p>
          <a:p>
            <a:pPr marL="290513" lvl="1" indent="-285750">
              <a:buFont typeface="Wingdings" panose="05000000000000000000" pitchFamily="2" charset="2"/>
              <a:buChar char="§"/>
            </a:pPr>
            <a:r>
              <a:rPr lang="en-US" i="1" dirty="0">
                <a:latin typeface="Arial Narrow" panose="020B0606020202030204" pitchFamily="34" charset="0"/>
              </a:rPr>
              <a:t>Finance new on-campus and community projects (e.g., off-campus housing)</a:t>
            </a:r>
          </a:p>
          <a:p>
            <a:pPr marL="290513" lvl="1" indent="-285750">
              <a:buFont typeface="Wingdings" panose="05000000000000000000" pitchFamily="2" charset="2"/>
              <a:buChar char="§"/>
            </a:pPr>
            <a:r>
              <a:rPr lang="en-US" i="1" dirty="0">
                <a:latin typeface="Arial Narrow" panose="020B0606020202030204" pitchFamily="34" charset="0"/>
              </a:rPr>
              <a:t>Finance projects in other communities to generate revenue for sustainability</a:t>
            </a:r>
          </a:p>
        </p:txBody>
      </p:sp>
      <p:sp>
        <p:nvSpPr>
          <p:cNvPr id="8" name="TextBox 7">
            <a:extLst>
              <a:ext uri="{FF2B5EF4-FFF2-40B4-BE49-F238E27FC236}">
                <a16:creationId xmlns:a16="http://schemas.microsoft.com/office/drawing/2014/main" id="{3594C58A-16FC-D183-2DF3-4CA9B0D11857}"/>
              </a:ext>
            </a:extLst>
          </p:cNvPr>
          <p:cNvSpPr txBox="1"/>
          <p:nvPr/>
        </p:nvSpPr>
        <p:spPr>
          <a:xfrm>
            <a:off x="6206406" y="2619162"/>
            <a:ext cx="3976915" cy="1200329"/>
          </a:xfrm>
          <a:prstGeom prst="rect">
            <a:avLst/>
          </a:prstGeom>
          <a:noFill/>
        </p:spPr>
        <p:txBody>
          <a:bodyPr wrap="square">
            <a:spAutoFit/>
          </a:bodyPr>
          <a:lstStyle/>
          <a:p>
            <a:pPr marL="290513" lvl="1" indent="-285750">
              <a:buFont typeface="Wingdings" panose="05000000000000000000" pitchFamily="2" charset="2"/>
              <a:buChar char="§"/>
            </a:pPr>
            <a:r>
              <a:rPr lang="en-US" i="1" dirty="0">
                <a:latin typeface="Arial Narrow" panose="020B0606020202030204" pitchFamily="34" charset="0"/>
              </a:rPr>
              <a:t>Assurance that new non-profit will not compete with existing entities</a:t>
            </a:r>
          </a:p>
          <a:p>
            <a:pPr marL="290513" lvl="1" indent="-285750">
              <a:buFont typeface="Wingdings" panose="05000000000000000000" pitchFamily="2" charset="2"/>
              <a:buChar char="§"/>
            </a:pPr>
            <a:r>
              <a:rPr lang="en-US" i="1" dirty="0">
                <a:latin typeface="Arial Narrow" panose="020B0606020202030204" pitchFamily="34" charset="0"/>
              </a:rPr>
              <a:t>Focus on complementary activities and initiatives</a:t>
            </a:r>
          </a:p>
        </p:txBody>
      </p:sp>
      <p:sp>
        <p:nvSpPr>
          <p:cNvPr id="9" name="Arrow: Right 8">
            <a:extLst>
              <a:ext uri="{FF2B5EF4-FFF2-40B4-BE49-F238E27FC236}">
                <a16:creationId xmlns:a16="http://schemas.microsoft.com/office/drawing/2014/main" id="{0AC7D36E-9E78-0A50-A753-3AC6C31973EA}"/>
              </a:ext>
            </a:extLst>
          </p:cNvPr>
          <p:cNvSpPr/>
          <p:nvPr/>
        </p:nvSpPr>
        <p:spPr>
          <a:xfrm>
            <a:off x="6206407" y="1678171"/>
            <a:ext cx="4663440" cy="1188720"/>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Acknowledgment of SBVC &amp; CHC Independent Non-profits</a:t>
            </a:r>
          </a:p>
        </p:txBody>
      </p:sp>
      <p:sp>
        <p:nvSpPr>
          <p:cNvPr id="10" name="!!Picture 15">
            <a:extLst>
              <a:ext uri="{FF2B5EF4-FFF2-40B4-BE49-F238E27FC236}">
                <a16:creationId xmlns:a16="http://schemas.microsoft.com/office/drawing/2014/main" id="{C1B2D657-D561-A8AD-2812-D60BA79A7ED3}"/>
              </a:ext>
            </a:extLst>
          </p:cNvPr>
          <p:cNvSpPr txBox="1"/>
          <p:nvPr/>
        </p:nvSpPr>
        <p:spPr>
          <a:xfrm>
            <a:off x="335473" y="595285"/>
            <a:ext cx="5092870"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02 </a:t>
            </a:r>
            <a:r>
              <a:rPr lang="en-US" sz="3200" b="1" dirty="0"/>
              <a:t>Strategic Benefits</a:t>
            </a:r>
            <a:endParaRPr lang="en-US" sz="3200" dirty="0"/>
          </a:p>
        </p:txBody>
      </p:sp>
      <p:sp>
        <p:nvSpPr>
          <p:cNvPr id="11" name="TextBox 10">
            <a:extLst>
              <a:ext uri="{FF2B5EF4-FFF2-40B4-BE49-F238E27FC236}">
                <a16:creationId xmlns:a16="http://schemas.microsoft.com/office/drawing/2014/main" id="{7F992B88-F0E5-A6C0-6FC8-89ABB808ED80}"/>
              </a:ext>
            </a:extLst>
          </p:cNvPr>
          <p:cNvSpPr txBox="1"/>
          <p:nvPr/>
        </p:nvSpPr>
        <p:spPr>
          <a:xfrm>
            <a:off x="347084" y="1241616"/>
            <a:ext cx="11427326" cy="400110"/>
          </a:xfrm>
          <a:prstGeom prst="rect">
            <a:avLst/>
          </a:prstGeom>
          <a:noFill/>
        </p:spPr>
        <p:txBody>
          <a:bodyPr wrap="square">
            <a:spAutoFit/>
          </a:bodyPr>
          <a:lstStyle/>
          <a:p>
            <a:pPr algn="r"/>
            <a:r>
              <a:rPr lang="en-US" sz="2000" i="1" dirty="0">
                <a:solidFill>
                  <a:srgbClr val="FFB04F"/>
                </a:solidFill>
                <a:effectLst/>
                <a:latin typeface="Arial Narrow" panose="020B0606020202030204" pitchFamily="34" charset="0"/>
                <a:ea typeface="Times New Roman" panose="02020603050405020304" pitchFamily="18" charset="0"/>
                <a:cs typeface="Times New Roman" panose="02020603050405020304" pitchFamily="18" charset="0"/>
              </a:rPr>
              <a:t>Starting a non-profit can offer several strategic benefits, especially in terms of enterprise funding. </a:t>
            </a:r>
            <a:endParaRPr lang="en-US" sz="2000" i="1" dirty="0">
              <a:solidFill>
                <a:srgbClr val="FFB04F"/>
              </a:solidFill>
            </a:endParaRPr>
          </a:p>
        </p:txBody>
      </p:sp>
      <p:sp>
        <p:nvSpPr>
          <p:cNvPr id="6" name="TextBox 5">
            <a:extLst>
              <a:ext uri="{FF2B5EF4-FFF2-40B4-BE49-F238E27FC236}">
                <a16:creationId xmlns:a16="http://schemas.microsoft.com/office/drawing/2014/main" id="{D9316F80-F230-C337-823B-62A8C81B34D0}"/>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4223110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127" name="!!Picture 15">
            <a:extLst>
              <a:ext uri="{FF2B5EF4-FFF2-40B4-BE49-F238E27FC236}">
                <a16:creationId xmlns:a16="http://schemas.microsoft.com/office/drawing/2014/main" id="{4587E3AB-017A-B16B-87CE-A36EE4B04C01}"/>
              </a:ext>
            </a:extLst>
          </p:cNvPr>
          <p:cNvSpPr txBox="1"/>
          <p:nvPr/>
        </p:nvSpPr>
        <p:spPr>
          <a:xfrm>
            <a:off x="335473" y="595285"/>
            <a:ext cx="1083043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03 </a:t>
            </a:r>
            <a:r>
              <a:rPr lang="en-US" sz="3200" b="1" dirty="0">
                <a:latin typeface="Arial" panose="020B0604020202020204" pitchFamily="34" charset="0"/>
                <a:ea typeface="Montserrat"/>
                <a:cs typeface="Arial" panose="020B0604020202020204" pitchFamily="34" charset="0"/>
                <a:sym typeface="Montserrat"/>
              </a:rPr>
              <a:t>Potential Challenges</a:t>
            </a:r>
            <a:endParaRPr lang="en-US" sz="3200" dirty="0"/>
          </a:p>
        </p:txBody>
      </p:sp>
      <p:sp>
        <p:nvSpPr>
          <p:cNvPr id="7" name="TextBox 6">
            <a:extLst>
              <a:ext uri="{FF2B5EF4-FFF2-40B4-BE49-F238E27FC236}">
                <a16:creationId xmlns:a16="http://schemas.microsoft.com/office/drawing/2014/main" id="{0C89A7DF-AB64-66EB-E892-44BA24506A2E}"/>
              </a:ext>
            </a:extLst>
          </p:cNvPr>
          <p:cNvSpPr txBox="1"/>
          <p:nvPr/>
        </p:nvSpPr>
        <p:spPr>
          <a:xfrm>
            <a:off x="2289021" y="1250710"/>
            <a:ext cx="9485389" cy="400110"/>
          </a:xfrm>
          <a:prstGeom prst="rect">
            <a:avLst/>
          </a:prstGeom>
          <a:noFill/>
        </p:spPr>
        <p:txBody>
          <a:bodyPr wrap="square">
            <a:spAutoFit/>
          </a:bodyPr>
          <a:lstStyle/>
          <a:p>
            <a:pPr algn="r"/>
            <a:r>
              <a:rPr lang="en-US" sz="2000" i="1" dirty="0">
                <a:solidFill>
                  <a:srgbClr val="FFB04F"/>
                </a:solidFill>
                <a:effectLst/>
                <a:latin typeface="Arial Narrow" panose="020B0606020202030204" pitchFamily="34" charset="0"/>
                <a:ea typeface="Times New Roman" panose="02020603050405020304" pitchFamily="18" charset="0"/>
                <a:cs typeface="Times New Roman" panose="02020603050405020304" pitchFamily="18" charset="0"/>
              </a:rPr>
              <a:t>Creating a non-profit within a community college district also comes with its own set of challenges.</a:t>
            </a:r>
            <a:endParaRPr lang="en-US" sz="2000" i="1" dirty="0">
              <a:solidFill>
                <a:srgbClr val="FFB04F"/>
              </a:solidFill>
            </a:endParaRPr>
          </a:p>
        </p:txBody>
      </p:sp>
      <p:sp>
        <p:nvSpPr>
          <p:cNvPr id="5" name="Arrow: Right 4">
            <a:extLst>
              <a:ext uri="{FF2B5EF4-FFF2-40B4-BE49-F238E27FC236}">
                <a16:creationId xmlns:a16="http://schemas.microsoft.com/office/drawing/2014/main" id="{C5B03687-22D7-0EA7-0AEA-B21644DFC692}"/>
              </a:ext>
            </a:extLst>
          </p:cNvPr>
          <p:cNvSpPr/>
          <p:nvPr/>
        </p:nvSpPr>
        <p:spPr>
          <a:xfrm flipH="1">
            <a:off x="1383288" y="2043182"/>
            <a:ext cx="4206240" cy="1097280"/>
          </a:xfrm>
          <a:prstGeom prst="rightArrow">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Governance and Management</a:t>
            </a:r>
          </a:p>
        </p:txBody>
      </p:sp>
      <p:sp>
        <p:nvSpPr>
          <p:cNvPr id="6" name="Arrow: Right 5">
            <a:extLst>
              <a:ext uri="{FF2B5EF4-FFF2-40B4-BE49-F238E27FC236}">
                <a16:creationId xmlns:a16="http://schemas.microsoft.com/office/drawing/2014/main" id="{01E48D78-698F-23CD-C404-1E1060369612}"/>
              </a:ext>
            </a:extLst>
          </p:cNvPr>
          <p:cNvSpPr/>
          <p:nvPr/>
        </p:nvSpPr>
        <p:spPr>
          <a:xfrm flipH="1">
            <a:off x="1447454" y="3857086"/>
            <a:ext cx="4206240" cy="1097280"/>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Regulatory Compliance </a:t>
            </a:r>
          </a:p>
        </p:txBody>
      </p:sp>
      <p:sp>
        <p:nvSpPr>
          <p:cNvPr id="11" name="Arrow: Right 10">
            <a:extLst>
              <a:ext uri="{FF2B5EF4-FFF2-40B4-BE49-F238E27FC236}">
                <a16:creationId xmlns:a16="http://schemas.microsoft.com/office/drawing/2014/main" id="{480177C3-C000-6D71-9CA2-A60E81DF462A}"/>
              </a:ext>
            </a:extLst>
          </p:cNvPr>
          <p:cNvSpPr/>
          <p:nvPr/>
        </p:nvSpPr>
        <p:spPr>
          <a:xfrm flipH="1">
            <a:off x="6459334" y="3841691"/>
            <a:ext cx="4206240" cy="1097280"/>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lang="en-US" dirty="0"/>
              <a:t>Coordination and Communication</a:t>
            </a:r>
          </a:p>
        </p:txBody>
      </p:sp>
      <p:sp>
        <p:nvSpPr>
          <p:cNvPr id="12" name="Arrow: Right 11">
            <a:extLst>
              <a:ext uri="{FF2B5EF4-FFF2-40B4-BE49-F238E27FC236}">
                <a16:creationId xmlns:a16="http://schemas.microsoft.com/office/drawing/2014/main" id="{4359DE68-CBFB-8ACF-D33E-41D6FFC7DD9F}"/>
              </a:ext>
            </a:extLst>
          </p:cNvPr>
          <p:cNvSpPr/>
          <p:nvPr/>
        </p:nvSpPr>
        <p:spPr>
          <a:xfrm flipH="1">
            <a:off x="6568209" y="2054579"/>
            <a:ext cx="4206240" cy="1097280"/>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Financial Management</a:t>
            </a:r>
          </a:p>
        </p:txBody>
      </p:sp>
      <p:sp>
        <p:nvSpPr>
          <p:cNvPr id="13" name="TextBox 12">
            <a:extLst>
              <a:ext uri="{FF2B5EF4-FFF2-40B4-BE49-F238E27FC236}">
                <a16:creationId xmlns:a16="http://schemas.microsoft.com/office/drawing/2014/main" id="{FFCEC86E-1F1B-668D-2751-95403E3F2A0A}"/>
              </a:ext>
            </a:extLst>
          </p:cNvPr>
          <p:cNvSpPr txBox="1"/>
          <p:nvPr/>
        </p:nvSpPr>
        <p:spPr>
          <a:xfrm>
            <a:off x="1957659" y="2894564"/>
            <a:ext cx="4610550" cy="646331"/>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Complex governance structure</a:t>
            </a:r>
          </a:p>
          <a:p>
            <a:pPr marL="347663" lvl="1" indent="-285750">
              <a:buFont typeface="Wingdings" panose="05000000000000000000" pitchFamily="2" charset="2"/>
              <a:buChar char="§"/>
            </a:pPr>
            <a:r>
              <a:rPr lang="en-US" i="1" dirty="0">
                <a:latin typeface="Arial Narrow" panose="020B0606020202030204" pitchFamily="34" charset="0"/>
              </a:rPr>
              <a:t>Leadership and staffing challenges</a:t>
            </a:r>
          </a:p>
        </p:txBody>
      </p:sp>
      <p:sp>
        <p:nvSpPr>
          <p:cNvPr id="14" name="TextBox 13">
            <a:extLst>
              <a:ext uri="{FF2B5EF4-FFF2-40B4-BE49-F238E27FC236}">
                <a16:creationId xmlns:a16="http://schemas.microsoft.com/office/drawing/2014/main" id="{2E0C6492-EC72-72D6-1A68-F1C1FEE1F26B}"/>
              </a:ext>
            </a:extLst>
          </p:cNvPr>
          <p:cNvSpPr txBox="1"/>
          <p:nvPr/>
        </p:nvSpPr>
        <p:spPr>
          <a:xfrm>
            <a:off x="2085816" y="4676156"/>
            <a:ext cx="3969125" cy="646331"/>
          </a:xfrm>
          <a:prstGeom prst="rect">
            <a:avLst/>
          </a:prstGeom>
          <a:noFill/>
        </p:spPr>
        <p:txBody>
          <a:bodyPr wrap="square">
            <a:spAutoFit/>
          </a:bodyPr>
          <a:lstStyle/>
          <a:p>
            <a:pPr marL="290513" lvl="1" indent="-285750">
              <a:buFont typeface="Wingdings" panose="05000000000000000000" pitchFamily="2" charset="2"/>
              <a:buChar char="§"/>
            </a:pPr>
            <a:r>
              <a:rPr lang="en-US" i="1" dirty="0">
                <a:latin typeface="Arial Narrow" panose="020B0606020202030204" pitchFamily="34" charset="0"/>
              </a:rPr>
              <a:t>Adhere to non-profit regulations</a:t>
            </a:r>
          </a:p>
          <a:p>
            <a:pPr marL="290513" lvl="1" indent="-285750">
              <a:buFont typeface="Wingdings" panose="05000000000000000000" pitchFamily="2" charset="2"/>
              <a:buChar char="§"/>
            </a:pPr>
            <a:r>
              <a:rPr lang="en-US" i="1" dirty="0">
                <a:latin typeface="Arial Narrow" panose="020B0606020202030204" pitchFamily="34" charset="0"/>
              </a:rPr>
              <a:t>Dual compliance requirements</a:t>
            </a:r>
          </a:p>
        </p:txBody>
      </p:sp>
      <p:sp>
        <p:nvSpPr>
          <p:cNvPr id="15" name="TextBox 14">
            <a:extLst>
              <a:ext uri="{FF2B5EF4-FFF2-40B4-BE49-F238E27FC236}">
                <a16:creationId xmlns:a16="http://schemas.microsoft.com/office/drawing/2014/main" id="{6E8D64B5-3A45-B69E-9FA4-2963B5A7D260}"/>
              </a:ext>
            </a:extLst>
          </p:cNvPr>
          <p:cNvSpPr txBox="1"/>
          <p:nvPr/>
        </p:nvSpPr>
        <p:spPr>
          <a:xfrm>
            <a:off x="7031715" y="4688973"/>
            <a:ext cx="4145832" cy="646331"/>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Aligning with college goals</a:t>
            </a:r>
          </a:p>
          <a:p>
            <a:pPr marL="347663" lvl="1" indent="-285750">
              <a:buFont typeface="Wingdings" panose="05000000000000000000" pitchFamily="2" charset="2"/>
              <a:buChar char="§"/>
            </a:pPr>
            <a:r>
              <a:rPr lang="en-US" i="1" dirty="0">
                <a:latin typeface="Arial Narrow" panose="020B0606020202030204" pitchFamily="34" charset="0"/>
              </a:rPr>
              <a:t>Effective stakeholder engagement</a:t>
            </a:r>
          </a:p>
        </p:txBody>
      </p:sp>
      <p:sp>
        <p:nvSpPr>
          <p:cNvPr id="17" name="TextBox 16">
            <a:extLst>
              <a:ext uri="{FF2B5EF4-FFF2-40B4-BE49-F238E27FC236}">
                <a16:creationId xmlns:a16="http://schemas.microsoft.com/office/drawing/2014/main" id="{3A1D04F8-818F-91D2-D640-C4BBC2E05BFC}"/>
              </a:ext>
            </a:extLst>
          </p:cNvPr>
          <p:cNvSpPr txBox="1"/>
          <p:nvPr/>
        </p:nvSpPr>
        <p:spPr>
          <a:xfrm>
            <a:off x="7168725" y="2904134"/>
            <a:ext cx="4145832" cy="646331"/>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Securing initial funding</a:t>
            </a:r>
          </a:p>
          <a:p>
            <a:pPr marL="347663" lvl="1" indent="-285750">
              <a:buFont typeface="Wingdings" panose="05000000000000000000" pitchFamily="2" charset="2"/>
              <a:buChar char="§"/>
            </a:pPr>
            <a:r>
              <a:rPr lang="en-US" i="1" dirty="0">
                <a:latin typeface="Arial Narrow" panose="020B0606020202030204" pitchFamily="34" charset="0"/>
              </a:rPr>
              <a:t>Sustaining revenue streams</a:t>
            </a:r>
          </a:p>
        </p:txBody>
      </p:sp>
      <p:pic>
        <p:nvPicPr>
          <p:cNvPr id="2" name="Picture">
            <a:extLst>
              <a:ext uri="{FF2B5EF4-FFF2-40B4-BE49-F238E27FC236}">
                <a16:creationId xmlns:a16="http://schemas.microsoft.com/office/drawing/2014/main" id="{7E1275F8-23C9-A5BB-D819-BB35AD47B4A7}"/>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3" name="TextBox 2">
            <a:extLst>
              <a:ext uri="{FF2B5EF4-FFF2-40B4-BE49-F238E27FC236}">
                <a16:creationId xmlns:a16="http://schemas.microsoft.com/office/drawing/2014/main" id="{A69BF92D-50DC-955B-04A4-42F0A6DD3BEF}"/>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1802953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ACF211-94EF-2133-5DCA-B4A9F4585D01}"/>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124" name="TextBox 123">
            <a:extLst>
              <a:ext uri="{FF2B5EF4-FFF2-40B4-BE49-F238E27FC236}">
                <a16:creationId xmlns:a16="http://schemas.microsoft.com/office/drawing/2014/main" id="{D33D9096-4343-D1EB-93D6-858ED81C3309}"/>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Model | Strategic Benefits &amp; Opportunities of Establishing a Non-Profit | August 2024</a:t>
            </a:r>
          </a:p>
        </p:txBody>
      </p:sp>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127" name="!!Picture 15">
            <a:extLst>
              <a:ext uri="{FF2B5EF4-FFF2-40B4-BE49-F238E27FC236}">
                <a16:creationId xmlns:a16="http://schemas.microsoft.com/office/drawing/2014/main" id="{4587E3AB-017A-B16B-87CE-A36EE4B04C01}"/>
              </a:ext>
            </a:extLst>
          </p:cNvPr>
          <p:cNvSpPr txBox="1"/>
          <p:nvPr/>
        </p:nvSpPr>
        <p:spPr>
          <a:xfrm>
            <a:off x="335473" y="595285"/>
            <a:ext cx="1083043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03 </a:t>
            </a:r>
            <a:r>
              <a:rPr lang="en-US" sz="3200" b="1" dirty="0">
                <a:latin typeface="Arial" panose="020B0604020202020204" pitchFamily="34" charset="0"/>
                <a:ea typeface="Montserrat"/>
                <a:cs typeface="Arial" panose="020B0604020202020204" pitchFamily="34" charset="0"/>
                <a:sym typeface="Montserrat"/>
              </a:rPr>
              <a:t>Potential Challenges</a:t>
            </a:r>
            <a:endParaRPr lang="en-US" sz="3200" dirty="0"/>
          </a:p>
        </p:txBody>
      </p:sp>
      <p:sp>
        <p:nvSpPr>
          <p:cNvPr id="7" name="TextBox 6">
            <a:extLst>
              <a:ext uri="{FF2B5EF4-FFF2-40B4-BE49-F238E27FC236}">
                <a16:creationId xmlns:a16="http://schemas.microsoft.com/office/drawing/2014/main" id="{0C89A7DF-AB64-66EB-E892-44BA24506A2E}"/>
              </a:ext>
            </a:extLst>
          </p:cNvPr>
          <p:cNvSpPr txBox="1"/>
          <p:nvPr/>
        </p:nvSpPr>
        <p:spPr>
          <a:xfrm>
            <a:off x="2289021" y="1250710"/>
            <a:ext cx="9485389" cy="400110"/>
          </a:xfrm>
          <a:prstGeom prst="rect">
            <a:avLst/>
          </a:prstGeom>
          <a:noFill/>
        </p:spPr>
        <p:txBody>
          <a:bodyPr wrap="square">
            <a:spAutoFit/>
          </a:bodyPr>
          <a:lstStyle/>
          <a:p>
            <a:pPr algn="r"/>
            <a:r>
              <a:rPr lang="en-US" sz="2000" i="1" dirty="0">
                <a:solidFill>
                  <a:srgbClr val="FFB04F"/>
                </a:solidFill>
                <a:effectLst/>
                <a:latin typeface="Arial Narrow" panose="020B0606020202030204" pitchFamily="34" charset="0"/>
                <a:ea typeface="Times New Roman" panose="02020603050405020304" pitchFamily="18" charset="0"/>
                <a:cs typeface="Times New Roman" panose="02020603050405020304" pitchFamily="18" charset="0"/>
              </a:rPr>
              <a:t>Creating a non-profit within a community college district also comes with its own set of challenges.</a:t>
            </a:r>
            <a:endParaRPr lang="en-US" sz="2000" i="1" dirty="0">
              <a:solidFill>
                <a:srgbClr val="FFB04F"/>
              </a:solidFill>
            </a:endParaRPr>
          </a:p>
        </p:txBody>
      </p:sp>
      <p:sp>
        <p:nvSpPr>
          <p:cNvPr id="5" name="Arrow: Right 4">
            <a:extLst>
              <a:ext uri="{FF2B5EF4-FFF2-40B4-BE49-F238E27FC236}">
                <a16:creationId xmlns:a16="http://schemas.microsoft.com/office/drawing/2014/main" id="{C5B03687-22D7-0EA7-0AEA-B21644DFC692}"/>
              </a:ext>
            </a:extLst>
          </p:cNvPr>
          <p:cNvSpPr/>
          <p:nvPr/>
        </p:nvSpPr>
        <p:spPr>
          <a:xfrm flipH="1">
            <a:off x="1383288" y="2043182"/>
            <a:ext cx="4206240" cy="1097280"/>
          </a:xfrm>
          <a:prstGeom prst="rightArrow">
            <a:avLst/>
          </a:prstGeom>
          <a:solidFill>
            <a:schemeClr val="tx1">
              <a:lumMod val="50000"/>
              <a:lumOff val="5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Independence and Control</a:t>
            </a:r>
          </a:p>
        </p:txBody>
      </p:sp>
      <p:sp>
        <p:nvSpPr>
          <p:cNvPr id="6" name="Arrow: Right 5">
            <a:extLst>
              <a:ext uri="{FF2B5EF4-FFF2-40B4-BE49-F238E27FC236}">
                <a16:creationId xmlns:a16="http://schemas.microsoft.com/office/drawing/2014/main" id="{01E48D78-698F-23CD-C404-1E1060369612}"/>
              </a:ext>
            </a:extLst>
          </p:cNvPr>
          <p:cNvSpPr/>
          <p:nvPr/>
        </p:nvSpPr>
        <p:spPr>
          <a:xfrm flipH="1">
            <a:off x="1447454" y="3857086"/>
            <a:ext cx="4206240" cy="1097280"/>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Resource Allocation</a:t>
            </a:r>
          </a:p>
        </p:txBody>
      </p:sp>
      <p:sp>
        <p:nvSpPr>
          <p:cNvPr id="11" name="Arrow: Right 10">
            <a:extLst>
              <a:ext uri="{FF2B5EF4-FFF2-40B4-BE49-F238E27FC236}">
                <a16:creationId xmlns:a16="http://schemas.microsoft.com/office/drawing/2014/main" id="{480177C3-C000-6D71-9CA2-A60E81DF462A}"/>
              </a:ext>
            </a:extLst>
          </p:cNvPr>
          <p:cNvSpPr/>
          <p:nvPr/>
        </p:nvSpPr>
        <p:spPr>
          <a:xfrm flipH="1">
            <a:off x="6459334" y="3841691"/>
            <a:ext cx="4206240" cy="1097280"/>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a:r>
              <a:rPr lang="en-US" dirty="0"/>
              <a:t>Legal and Ethical Considerations</a:t>
            </a:r>
          </a:p>
        </p:txBody>
      </p:sp>
      <p:sp>
        <p:nvSpPr>
          <p:cNvPr id="12" name="Arrow: Right 11">
            <a:extLst>
              <a:ext uri="{FF2B5EF4-FFF2-40B4-BE49-F238E27FC236}">
                <a16:creationId xmlns:a16="http://schemas.microsoft.com/office/drawing/2014/main" id="{4359DE68-CBFB-8ACF-D33E-41D6FFC7DD9F}"/>
              </a:ext>
            </a:extLst>
          </p:cNvPr>
          <p:cNvSpPr/>
          <p:nvPr/>
        </p:nvSpPr>
        <p:spPr>
          <a:xfrm flipH="1">
            <a:off x="6568209" y="2054579"/>
            <a:ext cx="4206240" cy="1097280"/>
          </a:xfrm>
          <a:prstGeom prst="rightArrow">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Community Perception and Trust</a:t>
            </a:r>
          </a:p>
        </p:txBody>
      </p:sp>
      <p:sp>
        <p:nvSpPr>
          <p:cNvPr id="13" name="TextBox 12">
            <a:extLst>
              <a:ext uri="{FF2B5EF4-FFF2-40B4-BE49-F238E27FC236}">
                <a16:creationId xmlns:a16="http://schemas.microsoft.com/office/drawing/2014/main" id="{FFCEC86E-1F1B-668D-2751-95403E3F2A0A}"/>
              </a:ext>
            </a:extLst>
          </p:cNvPr>
          <p:cNvSpPr txBox="1"/>
          <p:nvPr/>
        </p:nvSpPr>
        <p:spPr>
          <a:xfrm>
            <a:off x="1957659" y="2894564"/>
            <a:ext cx="4610550" cy="646331"/>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Balancing autonomy and alignment</a:t>
            </a:r>
          </a:p>
          <a:p>
            <a:pPr marL="347663" lvl="1" indent="-285750">
              <a:buFont typeface="Wingdings" panose="05000000000000000000" pitchFamily="2" charset="2"/>
              <a:buChar char="§"/>
            </a:pPr>
            <a:r>
              <a:rPr lang="en-US" i="1" dirty="0">
                <a:latin typeface="Arial Narrow" panose="020B0606020202030204" pitchFamily="34" charset="0"/>
              </a:rPr>
              <a:t>Maintaining sufficient oversight</a:t>
            </a:r>
          </a:p>
        </p:txBody>
      </p:sp>
      <p:sp>
        <p:nvSpPr>
          <p:cNvPr id="14" name="TextBox 13">
            <a:extLst>
              <a:ext uri="{FF2B5EF4-FFF2-40B4-BE49-F238E27FC236}">
                <a16:creationId xmlns:a16="http://schemas.microsoft.com/office/drawing/2014/main" id="{2E0C6492-EC72-72D6-1A68-F1C1FEE1F26B}"/>
              </a:ext>
            </a:extLst>
          </p:cNvPr>
          <p:cNvSpPr txBox="1"/>
          <p:nvPr/>
        </p:nvSpPr>
        <p:spPr>
          <a:xfrm>
            <a:off x="2085816" y="4676156"/>
            <a:ext cx="3969125" cy="646331"/>
          </a:xfrm>
          <a:prstGeom prst="rect">
            <a:avLst/>
          </a:prstGeom>
          <a:noFill/>
        </p:spPr>
        <p:txBody>
          <a:bodyPr wrap="square">
            <a:spAutoFit/>
          </a:bodyPr>
          <a:lstStyle/>
          <a:p>
            <a:pPr marL="290513" lvl="1" indent="-285750">
              <a:buFont typeface="Wingdings" panose="05000000000000000000" pitchFamily="2" charset="2"/>
              <a:buChar char="§"/>
            </a:pPr>
            <a:r>
              <a:rPr lang="en-US" i="1" dirty="0">
                <a:latin typeface="Arial Narrow" panose="020B0606020202030204" pitchFamily="34" charset="0"/>
              </a:rPr>
              <a:t>Managing competing priorities</a:t>
            </a:r>
          </a:p>
          <a:p>
            <a:pPr marL="290513" lvl="1" indent="-285750">
              <a:buFont typeface="Wingdings" panose="05000000000000000000" pitchFamily="2" charset="2"/>
              <a:buChar char="§"/>
            </a:pPr>
            <a:r>
              <a:rPr lang="en-US" i="1" dirty="0">
                <a:latin typeface="Arial Narrow" panose="020B0606020202030204" pitchFamily="34" charset="0"/>
              </a:rPr>
              <a:t>Avoiding duplication of efforts</a:t>
            </a:r>
          </a:p>
        </p:txBody>
      </p:sp>
      <p:sp>
        <p:nvSpPr>
          <p:cNvPr id="15" name="TextBox 14">
            <a:extLst>
              <a:ext uri="{FF2B5EF4-FFF2-40B4-BE49-F238E27FC236}">
                <a16:creationId xmlns:a16="http://schemas.microsoft.com/office/drawing/2014/main" id="{6E8D64B5-3A45-B69E-9FA4-2963B5A7D260}"/>
              </a:ext>
            </a:extLst>
          </p:cNvPr>
          <p:cNvSpPr txBox="1"/>
          <p:nvPr/>
        </p:nvSpPr>
        <p:spPr>
          <a:xfrm>
            <a:off x="7031715" y="4688973"/>
            <a:ext cx="4145832" cy="646331"/>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Managing conflicts of interest</a:t>
            </a:r>
          </a:p>
          <a:p>
            <a:pPr marL="347663" lvl="1" indent="-285750">
              <a:buFont typeface="Wingdings" panose="05000000000000000000" pitchFamily="2" charset="2"/>
              <a:buChar char="§"/>
            </a:pPr>
            <a:r>
              <a:rPr lang="en-US" i="1" dirty="0">
                <a:latin typeface="Arial Narrow" panose="020B0606020202030204" pitchFamily="34" charset="0"/>
              </a:rPr>
              <a:t>Ensuring ethical operations</a:t>
            </a:r>
          </a:p>
        </p:txBody>
      </p:sp>
      <p:sp>
        <p:nvSpPr>
          <p:cNvPr id="17" name="TextBox 16">
            <a:extLst>
              <a:ext uri="{FF2B5EF4-FFF2-40B4-BE49-F238E27FC236}">
                <a16:creationId xmlns:a16="http://schemas.microsoft.com/office/drawing/2014/main" id="{3A1D04F8-818F-91D2-D640-C4BBC2E05BFC}"/>
              </a:ext>
            </a:extLst>
          </p:cNvPr>
          <p:cNvSpPr txBox="1"/>
          <p:nvPr/>
        </p:nvSpPr>
        <p:spPr>
          <a:xfrm>
            <a:off x="7168725" y="2904134"/>
            <a:ext cx="4145832" cy="646331"/>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Ensuring positive public perception</a:t>
            </a:r>
          </a:p>
          <a:p>
            <a:pPr marL="347663" lvl="1" indent="-285750">
              <a:buFont typeface="Wingdings" panose="05000000000000000000" pitchFamily="2" charset="2"/>
              <a:buChar char="§"/>
            </a:pPr>
            <a:r>
              <a:rPr lang="en-US" i="1" dirty="0">
                <a:latin typeface="Arial Narrow" panose="020B0606020202030204" pitchFamily="34" charset="0"/>
              </a:rPr>
              <a:t>Building and maintaining trust</a:t>
            </a:r>
          </a:p>
        </p:txBody>
      </p:sp>
    </p:spTree>
    <p:extLst>
      <p:ext uri="{BB962C8B-B14F-4D97-AF65-F5344CB8AC3E}">
        <p14:creationId xmlns:p14="http://schemas.microsoft.com/office/powerpoint/2010/main" val="3679345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242E2FA-8150-9A34-6E6E-2E1CEFEF6788}"/>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127" name="!!Picture 15">
            <a:extLst>
              <a:ext uri="{FF2B5EF4-FFF2-40B4-BE49-F238E27FC236}">
                <a16:creationId xmlns:a16="http://schemas.microsoft.com/office/drawing/2014/main" id="{4587E3AB-017A-B16B-87CE-A36EE4B04C01}"/>
              </a:ext>
            </a:extLst>
          </p:cNvPr>
          <p:cNvSpPr txBox="1"/>
          <p:nvPr/>
        </p:nvSpPr>
        <p:spPr>
          <a:xfrm>
            <a:off x="335473" y="595285"/>
            <a:ext cx="1083043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04 </a:t>
            </a:r>
            <a:r>
              <a:rPr lang="en-US" sz="3200" b="1" dirty="0">
                <a:latin typeface="Arial" panose="020B0604020202020204" pitchFamily="34" charset="0"/>
                <a:ea typeface="Montserrat"/>
                <a:cs typeface="Arial" panose="020B0604020202020204" pitchFamily="34" charset="0"/>
                <a:sym typeface="Montserrat"/>
              </a:rPr>
              <a:t>Vision for SBCCD Non-Profit</a:t>
            </a:r>
            <a:endParaRPr lang="en-US" sz="3200" dirty="0"/>
          </a:p>
        </p:txBody>
      </p:sp>
      <p:sp>
        <p:nvSpPr>
          <p:cNvPr id="2" name="TextBox 1">
            <a:extLst>
              <a:ext uri="{FF2B5EF4-FFF2-40B4-BE49-F238E27FC236}">
                <a16:creationId xmlns:a16="http://schemas.microsoft.com/office/drawing/2014/main" id="{05C5B868-2855-4135-ECC4-0B0E44F2C007}"/>
              </a:ext>
            </a:extLst>
          </p:cNvPr>
          <p:cNvSpPr txBox="1"/>
          <p:nvPr/>
        </p:nvSpPr>
        <p:spPr>
          <a:xfrm>
            <a:off x="5712997" y="1983132"/>
            <a:ext cx="5384387" cy="1200329"/>
          </a:xfrm>
          <a:prstGeom prst="rect">
            <a:avLst/>
          </a:prstGeom>
          <a:noFill/>
        </p:spPr>
        <p:txBody>
          <a:bodyPr wrap="square">
            <a:spAutoFit/>
          </a:bodyPr>
          <a:lstStyle/>
          <a:p>
            <a:pPr marL="285750" indent="-285750">
              <a:buFont typeface="Wingdings" panose="05000000000000000000" pitchFamily="2" charset="2"/>
              <a:buChar char="§"/>
            </a:pPr>
            <a:r>
              <a:rPr lang="en-US" i="1" dirty="0">
                <a:latin typeface="Arial Narrow" panose="020B0606020202030204" pitchFamily="34" charset="0"/>
              </a:rPr>
              <a:t>To enhance the financial sustainability and operational capabilities of SBCCD by leveraging development finance programs, fostering innovative projects, and generating new revenue streams. </a:t>
            </a:r>
            <a:endParaRPr lang="en-US" i="1" dirty="0">
              <a:solidFill>
                <a:srgbClr val="C00000"/>
              </a:solidFill>
              <a:latin typeface="Arial Narrow" panose="020B0606020202030204" pitchFamily="34" charset="0"/>
            </a:endParaRPr>
          </a:p>
        </p:txBody>
      </p:sp>
      <p:sp>
        <p:nvSpPr>
          <p:cNvPr id="3" name="TextBox 2">
            <a:extLst>
              <a:ext uri="{FF2B5EF4-FFF2-40B4-BE49-F238E27FC236}">
                <a16:creationId xmlns:a16="http://schemas.microsoft.com/office/drawing/2014/main" id="{6695E08F-BC53-DB20-674A-EE23BD3A622E}"/>
              </a:ext>
            </a:extLst>
          </p:cNvPr>
          <p:cNvSpPr txBox="1"/>
          <p:nvPr/>
        </p:nvSpPr>
        <p:spPr>
          <a:xfrm>
            <a:off x="5712998" y="3974277"/>
            <a:ext cx="5384387" cy="1200329"/>
          </a:xfrm>
          <a:prstGeom prst="rect">
            <a:avLst/>
          </a:prstGeom>
          <a:noFill/>
        </p:spPr>
        <p:txBody>
          <a:bodyPr wrap="square">
            <a:spAutoFit/>
          </a:bodyPr>
          <a:lstStyle/>
          <a:p>
            <a:pPr marL="285750" indent="-285750">
              <a:buFont typeface="Wingdings" panose="05000000000000000000" pitchFamily="2" charset="2"/>
              <a:buChar char="§"/>
            </a:pPr>
            <a:r>
              <a:rPr lang="en-US" i="1" dirty="0">
                <a:latin typeface="Arial Narrow" panose="020B0606020202030204" pitchFamily="34" charset="0"/>
              </a:rPr>
              <a:t>The non-profit aims to support existing facilities, expand SBCCD’s mission to improve student experiences, and invest in projects both within and beyond the local community, ensuring long-term growth and stability.</a:t>
            </a:r>
            <a:endParaRPr lang="en-US" i="1" dirty="0">
              <a:solidFill>
                <a:srgbClr val="C00000"/>
              </a:solidFill>
              <a:latin typeface="Arial Narrow" panose="020B0606020202030204" pitchFamily="34" charset="0"/>
            </a:endParaRPr>
          </a:p>
        </p:txBody>
      </p:sp>
      <p:cxnSp>
        <p:nvCxnSpPr>
          <p:cNvPr id="19" name="Straight Arrow Connector 18">
            <a:extLst>
              <a:ext uri="{FF2B5EF4-FFF2-40B4-BE49-F238E27FC236}">
                <a16:creationId xmlns:a16="http://schemas.microsoft.com/office/drawing/2014/main" id="{EF23696A-013F-39A4-5FC3-06D1E1F7A8D5}"/>
              </a:ext>
            </a:extLst>
          </p:cNvPr>
          <p:cNvCxnSpPr>
            <a:cxnSpLocks/>
          </p:cNvCxnSpPr>
          <p:nvPr/>
        </p:nvCxnSpPr>
        <p:spPr>
          <a:xfrm flipV="1">
            <a:off x="4014519" y="2197222"/>
            <a:ext cx="1736173" cy="854739"/>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8F4CD86-CC18-62DB-2CBA-56A4FA546B8D}"/>
              </a:ext>
            </a:extLst>
          </p:cNvPr>
          <p:cNvCxnSpPr>
            <a:cxnSpLocks/>
          </p:cNvCxnSpPr>
          <p:nvPr/>
        </p:nvCxnSpPr>
        <p:spPr>
          <a:xfrm>
            <a:off x="4014519" y="3745732"/>
            <a:ext cx="1698479" cy="361978"/>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4" name="Graphic 23" descr="Dollar outline">
            <a:extLst>
              <a:ext uri="{FF2B5EF4-FFF2-40B4-BE49-F238E27FC236}">
                <a16:creationId xmlns:a16="http://schemas.microsoft.com/office/drawing/2014/main" id="{F096E58F-28B6-9B84-BDE7-F7421A9AAA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77599" y="2332873"/>
            <a:ext cx="914400" cy="914400"/>
          </a:xfrm>
          <a:prstGeom prst="rect">
            <a:avLst/>
          </a:prstGeom>
        </p:spPr>
      </p:pic>
      <p:pic>
        <p:nvPicPr>
          <p:cNvPr id="25" name="Graphic 24" descr="Single gear outline">
            <a:extLst>
              <a:ext uri="{FF2B5EF4-FFF2-40B4-BE49-F238E27FC236}">
                <a16:creationId xmlns:a16="http://schemas.microsoft.com/office/drawing/2014/main" id="{C42FFBAE-37CC-913C-B5DA-DA6ADA610F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2277" y="2831332"/>
            <a:ext cx="914400" cy="914400"/>
          </a:xfrm>
          <a:prstGeom prst="rect">
            <a:avLst/>
          </a:prstGeom>
        </p:spPr>
      </p:pic>
      <p:pic>
        <p:nvPicPr>
          <p:cNvPr id="26" name="Picture 25" descr="A yellow and white circle with a logo&#10;&#10;Description automatically generated">
            <a:extLst>
              <a:ext uri="{FF2B5EF4-FFF2-40B4-BE49-F238E27FC236}">
                <a16:creationId xmlns:a16="http://schemas.microsoft.com/office/drawing/2014/main" id="{0308328D-C7F1-07AD-0D44-E5DD6D9F41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9477" y="2890568"/>
            <a:ext cx="1217142" cy="1217142"/>
          </a:xfrm>
          <a:prstGeom prst="rect">
            <a:avLst/>
          </a:prstGeom>
          <a:effectLst>
            <a:outerShdw blurRad="50800" dist="38100" dir="2700000" algn="tl" rotWithShape="0">
              <a:prstClr val="black">
                <a:alpha val="40000"/>
              </a:prstClr>
            </a:outerShdw>
          </a:effectLst>
        </p:spPr>
      </p:pic>
      <p:pic>
        <p:nvPicPr>
          <p:cNvPr id="27" name="Graphic 26" descr="Open hand with solid fill">
            <a:extLst>
              <a:ext uri="{FF2B5EF4-FFF2-40B4-BE49-F238E27FC236}">
                <a16:creationId xmlns:a16="http://schemas.microsoft.com/office/drawing/2014/main" id="{73E62FF5-C79F-3198-0954-D59377F06E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71933">
            <a:off x="2355759" y="3592567"/>
            <a:ext cx="1104576" cy="1104576"/>
          </a:xfrm>
          <a:prstGeom prst="rect">
            <a:avLst/>
          </a:prstGeom>
        </p:spPr>
      </p:pic>
      <p:sp>
        <p:nvSpPr>
          <p:cNvPr id="4" name="TextBox 3">
            <a:extLst>
              <a:ext uri="{FF2B5EF4-FFF2-40B4-BE49-F238E27FC236}">
                <a16:creationId xmlns:a16="http://schemas.microsoft.com/office/drawing/2014/main" id="{D7A5F7A9-52AD-1070-123D-0FA5E0DF9806}"/>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2518915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B337E61D-7359-8FBB-872F-64A2904FAA9E}"/>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27802" y="0"/>
            <a:ext cx="7603561" cy="6858000"/>
          </a:xfrm>
          <a:prstGeom prst="rect">
            <a:avLst/>
          </a:prstGeom>
        </p:spPr>
      </p:pic>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127" name="!!Picture 15">
            <a:extLst>
              <a:ext uri="{FF2B5EF4-FFF2-40B4-BE49-F238E27FC236}">
                <a16:creationId xmlns:a16="http://schemas.microsoft.com/office/drawing/2014/main" id="{4587E3AB-017A-B16B-87CE-A36EE4B04C01}"/>
              </a:ext>
            </a:extLst>
          </p:cNvPr>
          <p:cNvSpPr txBox="1"/>
          <p:nvPr/>
        </p:nvSpPr>
        <p:spPr>
          <a:xfrm>
            <a:off x="335473" y="595285"/>
            <a:ext cx="1083043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05 </a:t>
            </a:r>
            <a:r>
              <a:rPr lang="en-US" sz="3200" b="1" dirty="0">
                <a:latin typeface="Arial" panose="020B0604020202020204" pitchFamily="34" charset="0"/>
                <a:ea typeface="Montserrat"/>
                <a:cs typeface="Arial" panose="020B0604020202020204" pitchFamily="34" charset="0"/>
                <a:sym typeface="Montserrat"/>
              </a:rPr>
              <a:t>Proposed Governance</a:t>
            </a:r>
            <a:endParaRPr lang="en-US" sz="3200" dirty="0"/>
          </a:p>
        </p:txBody>
      </p:sp>
      <p:sp>
        <p:nvSpPr>
          <p:cNvPr id="31" name="TextBox 30">
            <a:extLst>
              <a:ext uri="{FF2B5EF4-FFF2-40B4-BE49-F238E27FC236}">
                <a16:creationId xmlns:a16="http://schemas.microsoft.com/office/drawing/2014/main" id="{60BC7C13-718B-275C-64E2-D2AAF7C87423}"/>
              </a:ext>
            </a:extLst>
          </p:cNvPr>
          <p:cNvSpPr txBox="1"/>
          <p:nvPr/>
        </p:nvSpPr>
        <p:spPr>
          <a:xfrm>
            <a:off x="1405346" y="1658764"/>
            <a:ext cx="3438879" cy="461665"/>
          </a:xfrm>
          <a:prstGeom prst="rect">
            <a:avLst/>
          </a:prstGeom>
          <a:noFill/>
        </p:spPr>
        <p:txBody>
          <a:bodyPr wrap="square">
            <a:spAutoFit/>
          </a:bodyPr>
          <a:lstStyle/>
          <a:p>
            <a:pPr algn="ctr"/>
            <a:r>
              <a:rPr lang="en-US" sz="2400" dirty="0">
                <a:latin typeface="Arial" panose="020B0604020202020204" pitchFamily="34" charset="0"/>
                <a:cs typeface="Arial" panose="020B0604020202020204" pitchFamily="34" charset="0"/>
              </a:rPr>
              <a:t>Five-Member Board</a:t>
            </a:r>
          </a:p>
        </p:txBody>
      </p:sp>
      <p:grpSp>
        <p:nvGrpSpPr>
          <p:cNvPr id="63" name="Group 62">
            <a:extLst>
              <a:ext uri="{FF2B5EF4-FFF2-40B4-BE49-F238E27FC236}">
                <a16:creationId xmlns:a16="http://schemas.microsoft.com/office/drawing/2014/main" id="{2BB360BC-6792-96DD-DCD0-94A0A8020219}"/>
              </a:ext>
            </a:extLst>
          </p:cNvPr>
          <p:cNvGrpSpPr/>
          <p:nvPr/>
        </p:nvGrpSpPr>
        <p:grpSpPr>
          <a:xfrm>
            <a:off x="848856" y="2219686"/>
            <a:ext cx="4499458" cy="3272563"/>
            <a:chOff x="485961" y="2270272"/>
            <a:chExt cx="4499458" cy="3272563"/>
          </a:xfrm>
        </p:grpSpPr>
        <p:pic>
          <p:nvPicPr>
            <p:cNvPr id="24" name="Graphic 23" descr="User with solid fill">
              <a:extLst>
                <a:ext uri="{FF2B5EF4-FFF2-40B4-BE49-F238E27FC236}">
                  <a16:creationId xmlns:a16="http://schemas.microsoft.com/office/drawing/2014/main" id="{1726F103-5AA7-2D12-B708-8EC88327EC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9932" y="2270272"/>
              <a:ext cx="1280160" cy="1280160"/>
            </a:xfrm>
            <a:prstGeom prst="rect">
              <a:avLst/>
            </a:prstGeom>
            <a:effectLst>
              <a:outerShdw blurRad="50800" dist="38100" dir="2700000" algn="tl" rotWithShape="0">
                <a:prstClr val="black">
                  <a:alpha val="40000"/>
                </a:prstClr>
              </a:outerShdw>
            </a:effectLst>
          </p:spPr>
        </p:pic>
        <p:pic>
          <p:nvPicPr>
            <p:cNvPr id="25" name="Graphic 24" descr="User with solid fill">
              <a:extLst>
                <a:ext uri="{FF2B5EF4-FFF2-40B4-BE49-F238E27FC236}">
                  <a16:creationId xmlns:a16="http://schemas.microsoft.com/office/drawing/2014/main" id="{C742917E-85D9-9E4D-F5F6-F13003F487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61891" y="2270272"/>
              <a:ext cx="1280160" cy="1280160"/>
            </a:xfrm>
            <a:prstGeom prst="rect">
              <a:avLst/>
            </a:prstGeom>
            <a:effectLst>
              <a:outerShdw blurRad="50800" dist="38100" dir="2700000" algn="tl" rotWithShape="0">
                <a:prstClr val="black">
                  <a:alpha val="40000"/>
                </a:prstClr>
              </a:outerShdw>
            </a:effectLst>
          </p:spPr>
        </p:pic>
        <p:pic>
          <p:nvPicPr>
            <p:cNvPr id="26" name="Graphic 25" descr="User with solid fill">
              <a:extLst>
                <a:ext uri="{FF2B5EF4-FFF2-40B4-BE49-F238E27FC236}">
                  <a16:creationId xmlns:a16="http://schemas.microsoft.com/office/drawing/2014/main" id="{B50BBC4A-6C3A-62A8-A233-6151FD092E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4129" y="4088568"/>
              <a:ext cx="1280160" cy="1280160"/>
            </a:xfrm>
            <a:prstGeom prst="rect">
              <a:avLst/>
            </a:prstGeom>
            <a:effectLst>
              <a:outerShdw blurRad="50800" dist="38100" dir="2700000" algn="tl" rotWithShape="0">
                <a:prstClr val="black">
                  <a:alpha val="40000"/>
                </a:prstClr>
              </a:outerShdw>
            </a:effectLst>
          </p:spPr>
        </p:pic>
        <p:pic>
          <p:nvPicPr>
            <p:cNvPr id="27" name="Graphic 26" descr="User with solid fill">
              <a:extLst>
                <a:ext uri="{FF2B5EF4-FFF2-40B4-BE49-F238E27FC236}">
                  <a16:creationId xmlns:a16="http://schemas.microsoft.com/office/drawing/2014/main" id="{CBCCB5F0-C52A-E770-45CD-A52B868E71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62089" y="4088568"/>
              <a:ext cx="1280160" cy="1280160"/>
            </a:xfrm>
            <a:prstGeom prst="rect">
              <a:avLst/>
            </a:prstGeom>
            <a:effectLst>
              <a:outerShdw blurRad="50800" dist="38100" dir="2700000" algn="tl" rotWithShape="0">
                <a:prstClr val="black">
                  <a:alpha val="40000"/>
                </a:prstClr>
              </a:outerShdw>
            </a:effectLst>
          </p:spPr>
        </p:pic>
        <p:pic>
          <p:nvPicPr>
            <p:cNvPr id="28" name="Graphic 27" descr="User with solid fill">
              <a:extLst>
                <a:ext uri="{FF2B5EF4-FFF2-40B4-BE49-F238E27FC236}">
                  <a16:creationId xmlns:a16="http://schemas.microsoft.com/office/drawing/2014/main" id="{FAD92024-DA8D-E7DD-343B-D733A590C98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90050" y="4088568"/>
              <a:ext cx="1280160" cy="1280160"/>
            </a:xfrm>
            <a:prstGeom prst="rect">
              <a:avLst/>
            </a:prstGeom>
            <a:effectLst>
              <a:outerShdw blurRad="50800" dist="38100" dir="2700000" algn="tl" rotWithShape="0">
                <a:prstClr val="black">
                  <a:alpha val="40000"/>
                </a:prstClr>
              </a:outerShdw>
            </a:effectLst>
          </p:spPr>
        </p:pic>
        <p:sp>
          <p:nvSpPr>
            <p:cNvPr id="32" name="TextBox 31">
              <a:extLst>
                <a:ext uri="{FF2B5EF4-FFF2-40B4-BE49-F238E27FC236}">
                  <a16:creationId xmlns:a16="http://schemas.microsoft.com/office/drawing/2014/main" id="{C9FC45A2-D318-3B92-3FEF-14ADA08F7820}"/>
                </a:ext>
              </a:extLst>
            </p:cNvPr>
            <p:cNvSpPr txBox="1"/>
            <p:nvPr/>
          </p:nvSpPr>
          <p:spPr>
            <a:xfrm>
              <a:off x="1229138" y="3436521"/>
              <a:ext cx="1101375" cy="523220"/>
            </a:xfrm>
            <a:prstGeom prst="rect">
              <a:avLst/>
            </a:prstGeom>
            <a:noFill/>
          </p:spPr>
          <p:txBody>
            <a:bodyPr wrap="square">
              <a:spAutoFit/>
            </a:bodyPr>
            <a:lstStyle/>
            <a:p>
              <a:pPr algn="ctr"/>
              <a:r>
                <a:rPr lang="en-US" sz="1400" i="1" dirty="0">
                  <a:latin typeface="Arial Narrow" panose="020B0606020202030204" pitchFamily="34" charset="0"/>
                  <a:cs typeface="Arial" panose="020B0604020202020204" pitchFamily="34" charset="0"/>
                </a:rPr>
                <a:t>SBCCD </a:t>
              </a:r>
            </a:p>
            <a:p>
              <a:pPr algn="ctr"/>
              <a:r>
                <a:rPr lang="en-US" sz="1400" i="1" dirty="0">
                  <a:latin typeface="Arial Narrow" panose="020B0606020202030204" pitchFamily="34" charset="0"/>
                  <a:cs typeface="Arial" panose="020B0604020202020204" pitchFamily="34" charset="0"/>
                </a:rPr>
                <a:t>Chancellor</a:t>
              </a:r>
            </a:p>
          </p:txBody>
        </p:sp>
        <p:sp>
          <p:nvSpPr>
            <p:cNvPr id="33" name="TextBox 32">
              <a:extLst>
                <a:ext uri="{FF2B5EF4-FFF2-40B4-BE49-F238E27FC236}">
                  <a16:creationId xmlns:a16="http://schemas.microsoft.com/office/drawing/2014/main" id="{AFFEB618-CBF6-C8E3-2435-5A165B1C7C13}"/>
                </a:ext>
              </a:extLst>
            </p:cNvPr>
            <p:cNvSpPr txBox="1"/>
            <p:nvPr/>
          </p:nvSpPr>
          <p:spPr>
            <a:xfrm>
              <a:off x="2361042" y="3441559"/>
              <a:ext cx="2112387" cy="523220"/>
            </a:xfrm>
            <a:prstGeom prst="rect">
              <a:avLst/>
            </a:prstGeom>
            <a:noFill/>
          </p:spPr>
          <p:txBody>
            <a:bodyPr wrap="square">
              <a:spAutoFit/>
            </a:bodyPr>
            <a:lstStyle/>
            <a:p>
              <a:pPr algn="ctr"/>
              <a:r>
                <a:rPr lang="en-US" sz="1400" i="1" dirty="0">
                  <a:latin typeface="Arial Narrow" panose="020B0606020202030204" pitchFamily="34" charset="0"/>
                  <a:cs typeface="Arial" panose="020B0604020202020204" pitchFamily="34" charset="0"/>
                </a:rPr>
                <a:t>SBCCD </a:t>
              </a:r>
            </a:p>
            <a:p>
              <a:pPr algn="ctr"/>
              <a:r>
                <a:rPr lang="en-US" sz="1400" i="1" dirty="0">
                  <a:latin typeface="Arial Narrow" panose="020B0606020202030204" pitchFamily="34" charset="0"/>
                  <a:cs typeface="Arial" panose="020B0604020202020204" pitchFamily="34" charset="0"/>
                </a:rPr>
                <a:t>Executive Vice Chancellor</a:t>
              </a:r>
            </a:p>
          </p:txBody>
        </p:sp>
        <p:sp>
          <p:nvSpPr>
            <p:cNvPr id="34" name="TextBox 33">
              <a:extLst>
                <a:ext uri="{FF2B5EF4-FFF2-40B4-BE49-F238E27FC236}">
                  <a16:creationId xmlns:a16="http://schemas.microsoft.com/office/drawing/2014/main" id="{86A689AC-C547-37B0-CB46-3797CD9E68F9}"/>
                </a:ext>
              </a:extLst>
            </p:cNvPr>
            <p:cNvSpPr txBox="1"/>
            <p:nvPr/>
          </p:nvSpPr>
          <p:spPr>
            <a:xfrm>
              <a:off x="485961" y="5235058"/>
              <a:ext cx="1443537" cy="307777"/>
            </a:xfrm>
            <a:prstGeom prst="rect">
              <a:avLst/>
            </a:prstGeom>
            <a:noFill/>
          </p:spPr>
          <p:txBody>
            <a:bodyPr wrap="square">
              <a:spAutoFit/>
            </a:bodyPr>
            <a:lstStyle/>
            <a:p>
              <a:pPr algn="ctr"/>
              <a:r>
                <a:rPr lang="en-US" sz="1400" i="1" dirty="0">
                  <a:latin typeface="Arial Narrow" panose="020B0606020202030204" pitchFamily="34" charset="0"/>
                  <a:cs typeface="Arial" panose="020B0604020202020204" pitchFamily="34" charset="0"/>
                </a:rPr>
                <a:t>External Member 1</a:t>
              </a:r>
            </a:p>
          </p:txBody>
        </p:sp>
        <p:sp>
          <p:nvSpPr>
            <p:cNvPr id="35" name="TextBox 34">
              <a:extLst>
                <a:ext uri="{FF2B5EF4-FFF2-40B4-BE49-F238E27FC236}">
                  <a16:creationId xmlns:a16="http://schemas.microsoft.com/office/drawing/2014/main" id="{5D3B66C7-4A77-A56B-C471-3F05BE3C40E9}"/>
                </a:ext>
              </a:extLst>
            </p:cNvPr>
            <p:cNvSpPr txBox="1"/>
            <p:nvPr/>
          </p:nvSpPr>
          <p:spPr>
            <a:xfrm>
              <a:off x="1929498" y="5235058"/>
              <a:ext cx="1585565" cy="307777"/>
            </a:xfrm>
            <a:prstGeom prst="rect">
              <a:avLst/>
            </a:prstGeom>
            <a:noFill/>
          </p:spPr>
          <p:txBody>
            <a:bodyPr wrap="square">
              <a:spAutoFit/>
            </a:bodyPr>
            <a:lstStyle/>
            <a:p>
              <a:pPr algn="ctr"/>
              <a:r>
                <a:rPr lang="en-US" sz="1400" i="1" dirty="0">
                  <a:latin typeface="Arial Narrow" panose="020B0606020202030204" pitchFamily="34" charset="0"/>
                  <a:cs typeface="Arial" panose="020B0604020202020204" pitchFamily="34" charset="0"/>
                </a:rPr>
                <a:t>External Member 2</a:t>
              </a:r>
            </a:p>
          </p:txBody>
        </p:sp>
        <p:sp>
          <p:nvSpPr>
            <p:cNvPr id="36" name="TextBox 35">
              <a:extLst>
                <a:ext uri="{FF2B5EF4-FFF2-40B4-BE49-F238E27FC236}">
                  <a16:creationId xmlns:a16="http://schemas.microsoft.com/office/drawing/2014/main" id="{CE21EE2C-C171-6DB1-AABB-A820215D7163}"/>
                </a:ext>
              </a:extLst>
            </p:cNvPr>
            <p:cNvSpPr txBox="1"/>
            <p:nvPr/>
          </p:nvSpPr>
          <p:spPr>
            <a:xfrm>
              <a:off x="3448022" y="5235058"/>
              <a:ext cx="1537397" cy="307777"/>
            </a:xfrm>
            <a:prstGeom prst="rect">
              <a:avLst/>
            </a:prstGeom>
            <a:noFill/>
          </p:spPr>
          <p:txBody>
            <a:bodyPr wrap="square">
              <a:spAutoFit/>
            </a:bodyPr>
            <a:lstStyle/>
            <a:p>
              <a:pPr algn="ctr"/>
              <a:r>
                <a:rPr lang="en-US" sz="1400" i="1" dirty="0">
                  <a:latin typeface="Arial Narrow" panose="020B0606020202030204" pitchFamily="34" charset="0"/>
                  <a:cs typeface="Arial" panose="020B0604020202020204" pitchFamily="34" charset="0"/>
                </a:rPr>
                <a:t>External Member 3</a:t>
              </a:r>
            </a:p>
          </p:txBody>
        </p:sp>
      </p:grpSp>
      <p:sp>
        <p:nvSpPr>
          <p:cNvPr id="38" name="TextBox 37">
            <a:extLst>
              <a:ext uri="{FF2B5EF4-FFF2-40B4-BE49-F238E27FC236}">
                <a16:creationId xmlns:a16="http://schemas.microsoft.com/office/drawing/2014/main" id="{48976849-0030-81B1-6CEC-B517ABFF304D}"/>
              </a:ext>
            </a:extLst>
          </p:cNvPr>
          <p:cNvSpPr txBox="1"/>
          <p:nvPr/>
        </p:nvSpPr>
        <p:spPr>
          <a:xfrm>
            <a:off x="7025415" y="1411977"/>
            <a:ext cx="4170988" cy="1277273"/>
          </a:xfrm>
          <a:prstGeom prst="rect">
            <a:avLst/>
          </a:prstGeom>
          <a:noFill/>
        </p:spPr>
        <p:txBody>
          <a:bodyPr wrap="square">
            <a:spAutoFit/>
          </a:bodyPr>
          <a:lstStyle/>
          <a:p>
            <a:pPr>
              <a:spcAft>
                <a:spcPts val="600"/>
              </a:spcAft>
            </a:pPr>
            <a:r>
              <a:rPr lang="en-US" dirty="0"/>
              <a:t>Integration with SBCCD Leadership </a:t>
            </a:r>
          </a:p>
          <a:p>
            <a:pPr marL="285750" indent="-285750">
              <a:buFont typeface="Wingdings" panose="05000000000000000000" pitchFamily="2" charset="2"/>
              <a:buChar char="§"/>
            </a:pPr>
            <a:r>
              <a:rPr lang="en-US" i="1" dirty="0">
                <a:latin typeface="Arial Narrow" panose="020B0606020202030204" pitchFamily="34" charset="0"/>
              </a:rPr>
              <a:t>Chancellor and Executive Vice Chancellor</a:t>
            </a:r>
          </a:p>
          <a:p>
            <a:pPr marL="285750" indent="-285750">
              <a:buFont typeface="Wingdings" panose="05000000000000000000" pitchFamily="2" charset="2"/>
              <a:buChar char="§"/>
            </a:pPr>
            <a:r>
              <a:rPr lang="en-US" i="1" dirty="0">
                <a:latin typeface="Arial Narrow" panose="020B0606020202030204" pitchFamily="34" charset="0"/>
              </a:rPr>
              <a:t>Ensures alignment with district goals and objectives</a:t>
            </a:r>
          </a:p>
        </p:txBody>
      </p:sp>
      <p:sp>
        <p:nvSpPr>
          <p:cNvPr id="40" name="TextBox 39">
            <a:extLst>
              <a:ext uri="{FF2B5EF4-FFF2-40B4-BE49-F238E27FC236}">
                <a16:creationId xmlns:a16="http://schemas.microsoft.com/office/drawing/2014/main" id="{8A10FF9A-05DE-DD87-70C3-A5199A10CD7B}"/>
              </a:ext>
            </a:extLst>
          </p:cNvPr>
          <p:cNvSpPr txBox="1"/>
          <p:nvPr/>
        </p:nvSpPr>
        <p:spPr>
          <a:xfrm>
            <a:off x="7244509" y="2931178"/>
            <a:ext cx="3683758" cy="1277273"/>
          </a:xfrm>
          <a:prstGeom prst="rect">
            <a:avLst/>
          </a:prstGeom>
          <a:noFill/>
        </p:spPr>
        <p:txBody>
          <a:bodyPr wrap="square">
            <a:spAutoFit/>
          </a:bodyPr>
          <a:lstStyle/>
          <a:p>
            <a:pPr>
              <a:spcAft>
                <a:spcPts val="600"/>
              </a:spcAft>
            </a:pPr>
            <a:r>
              <a:rPr lang="en-US" dirty="0"/>
              <a:t>Three External Members </a:t>
            </a:r>
          </a:p>
          <a:p>
            <a:pPr marL="285750" indent="-285750">
              <a:buFont typeface="Wingdings" panose="05000000000000000000" pitchFamily="2" charset="2"/>
              <a:buChar char="§"/>
            </a:pPr>
            <a:r>
              <a:rPr lang="en-US" i="1" dirty="0">
                <a:latin typeface="Arial Narrow" panose="020B0606020202030204" pitchFamily="34" charset="0"/>
              </a:rPr>
              <a:t>Ensure independence</a:t>
            </a:r>
          </a:p>
          <a:p>
            <a:pPr marL="285750" indent="-285750">
              <a:buFont typeface="Wingdings" panose="05000000000000000000" pitchFamily="2" charset="2"/>
              <a:buChar char="§"/>
            </a:pPr>
            <a:r>
              <a:rPr lang="en-US" i="1" dirty="0">
                <a:latin typeface="Arial Narrow" panose="020B0606020202030204" pitchFamily="34" charset="0"/>
              </a:rPr>
              <a:t>Unwavering support for SBCCD and its colleges</a:t>
            </a:r>
          </a:p>
        </p:txBody>
      </p:sp>
      <p:sp>
        <p:nvSpPr>
          <p:cNvPr id="42" name="TextBox 41">
            <a:extLst>
              <a:ext uri="{FF2B5EF4-FFF2-40B4-BE49-F238E27FC236}">
                <a16:creationId xmlns:a16="http://schemas.microsoft.com/office/drawing/2014/main" id="{2187FABB-0833-FF58-C3E7-0A06AC738439}"/>
              </a:ext>
            </a:extLst>
          </p:cNvPr>
          <p:cNvSpPr txBox="1"/>
          <p:nvPr/>
        </p:nvSpPr>
        <p:spPr>
          <a:xfrm>
            <a:off x="7172156" y="4516351"/>
            <a:ext cx="4170988" cy="1000274"/>
          </a:xfrm>
          <a:prstGeom prst="rect">
            <a:avLst/>
          </a:prstGeom>
          <a:noFill/>
        </p:spPr>
        <p:txBody>
          <a:bodyPr wrap="square">
            <a:spAutoFit/>
          </a:bodyPr>
          <a:lstStyle/>
          <a:p>
            <a:pPr>
              <a:spcAft>
                <a:spcPts val="600"/>
              </a:spcAft>
            </a:pPr>
            <a:r>
              <a:rPr lang="en-US" dirty="0"/>
              <a:t>Operational Independence </a:t>
            </a:r>
          </a:p>
          <a:p>
            <a:pPr marL="285750" indent="-285750">
              <a:buFont typeface="Wingdings" panose="05000000000000000000" pitchFamily="2" charset="2"/>
              <a:buChar char="§"/>
            </a:pPr>
            <a:r>
              <a:rPr lang="en-US" i="1" dirty="0">
                <a:latin typeface="Arial Narrow" panose="020B0606020202030204" pitchFamily="34" charset="0"/>
              </a:rPr>
              <a:t>Allows for agile decision-making focused on the non-profit's mission</a:t>
            </a:r>
          </a:p>
        </p:txBody>
      </p:sp>
      <p:cxnSp>
        <p:nvCxnSpPr>
          <p:cNvPr id="46" name="Straight Arrow Connector 45">
            <a:extLst>
              <a:ext uri="{FF2B5EF4-FFF2-40B4-BE49-F238E27FC236}">
                <a16:creationId xmlns:a16="http://schemas.microsoft.com/office/drawing/2014/main" id="{AABF933D-0CF1-3A93-99D8-B50637B6AF9B}"/>
              </a:ext>
            </a:extLst>
          </p:cNvPr>
          <p:cNvCxnSpPr>
            <a:cxnSpLocks/>
          </p:cNvCxnSpPr>
          <p:nvPr/>
        </p:nvCxnSpPr>
        <p:spPr>
          <a:xfrm flipV="1">
            <a:off x="5066407" y="1681422"/>
            <a:ext cx="1865450" cy="1058934"/>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783A4EB-CECE-D03C-2F9A-C77D92289BCD}"/>
              </a:ext>
            </a:extLst>
          </p:cNvPr>
          <p:cNvCxnSpPr>
            <a:cxnSpLocks/>
          </p:cNvCxnSpPr>
          <p:nvPr/>
        </p:nvCxnSpPr>
        <p:spPr>
          <a:xfrm>
            <a:off x="5233105" y="3101009"/>
            <a:ext cx="1792310" cy="0"/>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E7FA255-6ACC-761D-6DB7-643A42C53EF1}"/>
              </a:ext>
            </a:extLst>
          </p:cNvPr>
          <p:cNvCxnSpPr>
            <a:cxnSpLocks/>
          </p:cNvCxnSpPr>
          <p:nvPr/>
        </p:nvCxnSpPr>
        <p:spPr>
          <a:xfrm>
            <a:off x="5233105" y="3677328"/>
            <a:ext cx="1865450" cy="885133"/>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50CBD9A-22E9-7FA5-532F-6E0AACB8E9DA}"/>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17499631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par>
                                <p:cTn id="8" presetID="22" presetClass="entr" presetSubtype="8"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left)">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A2FF44B-48D7-4E52-FF19-97C1C2C92401}"/>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127" name="!!Picture 15">
            <a:extLst>
              <a:ext uri="{FF2B5EF4-FFF2-40B4-BE49-F238E27FC236}">
                <a16:creationId xmlns:a16="http://schemas.microsoft.com/office/drawing/2014/main" id="{4587E3AB-017A-B16B-87CE-A36EE4B04C01}"/>
              </a:ext>
            </a:extLst>
          </p:cNvPr>
          <p:cNvSpPr txBox="1"/>
          <p:nvPr/>
        </p:nvSpPr>
        <p:spPr>
          <a:xfrm>
            <a:off x="335473" y="595285"/>
            <a:ext cx="1083043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06 </a:t>
            </a:r>
            <a:r>
              <a:rPr lang="en-US" sz="3200" b="1" dirty="0">
                <a:latin typeface="Arial" panose="020B0604020202020204" pitchFamily="34" charset="0"/>
                <a:ea typeface="Montserrat"/>
                <a:cs typeface="Arial" panose="020B0604020202020204" pitchFamily="34" charset="0"/>
                <a:sym typeface="Montserrat"/>
              </a:rPr>
              <a:t>Successful Models</a:t>
            </a:r>
            <a:endParaRPr lang="en-US" sz="3200" dirty="0"/>
          </a:p>
        </p:txBody>
      </p:sp>
      <p:graphicFrame>
        <p:nvGraphicFramePr>
          <p:cNvPr id="4" name="Table 3">
            <a:extLst>
              <a:ext uri="{FF2B5EF4-FFF2-40B4-BE49-F238E27FC236}">
                <a16:creationId xmlns:a16="http://schemas.microsoft.com/office/drawing/2014/main" id="{35AACBCE-AA48-8F49-B29A-A9A55B73BF79}"/>
              </a:ext>
            </a:extLst>
          </p:cNvPr>
          <p:cNvGraphicFramePr>
            <a:graphicFrameLocks noGrp="1"/>
          </p:cNvGraphicFramePr>
          <p:nvPr>
            <p:extLst>
              <p:ext uri="{D42A27DB-BD31-4B8C-83A1-F6EECF244321}">
                <p14:modId xmlns:p14="http://schemas.microsoft.com/office/powerpoint/2010/main" val="3716751235"/>
              </p:ext>
            </p:extLst>
          </p:nvPr>
        </p:nvGraphicFramePr>
        <p:xfrm>
          <a:off x="523201" y="1679713"/>
          <a:ext cx="11145598" cy="3906076"/>
        </p:xfrm>
        <a:graphic>
          <a:graphicData uri="http://schemas.openxmlformats.org/drawingml/2006/table">
            <a:tbl>
              <a:tblPr firstRow="1" bandRow="1">
                <a:tableStyleId>{2D5ABB26-0587-4C30-8999-92F81FD0307C}</a:tableStyleId>
              </a:tblPr>
              <a:tblGrid>
                <a:gridCol w="2570618">
                  <a:extLst>
                    <a:ext uri="{9D8B030D-6E8A-4147-A177-3AD203B41FA5}">
                      <a16:colId xmlns:a16="http://schemas.microsoft.com/office/drawing/2014/main" val="3091027267"/>
                    </a:ext>
                  </a:extLst>
                </a:gridCol>
                <a:gridCol w="2915890">
                  <a:extLst>
                    <a:ext uri="{9D8B030D-6E8A-4147-A177-3AD203B41FA5}">
                      <a16:colId xmlns:a16="http://schemas.microsoft.com/office/drawing/2014/main" val="3084716774"/>
                    </a:ext>
                  </a:extLst>
                </a:gridCol>
                <a:gridCol w="2743200">
                  <a:extLst>
                    <a:ext uri="{9D8B030D-6E8A-4147-A177-3AD203B41FA5}">
                      <a16:colId xmlns:a16="http://schemas.microsoft.com/office/drawing/2014/main" val="215794171"/>
                    </a:ext>
                  </a:extLst>
                </a:gridCol>
                <a:gridCol w="2915890">
                  <a:extLst>
                    <a:ext uri="{9D8B030D-6E8A-4147-A177-3AD203B41FA5}">
                      <a16:colId xmlns:a16="http://schemas.microsoft.com/office/drawing/2014/main" val="2010477687"/>
                    </a:ext>
                  </a:extLst>
                </a:gridCol>
              </a:tblGrid>
              <a:tr h="825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Harvard University</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00" dirty="0">
                          <a:solidFill>
                            <a:schemeClr val="tx1"/>
                          </a:solidFill>
                          <a:effectLst/>
                          <a:latin typeface="Arial" panose="020B0604020202020204" pitchFamily="34" charset="0"/>
                          <a:cs typeface="Arial" panose="020B0604020202020204" pitchFamily="34" charset="0"/>
                        </a:rPr>
                        <a:t>Stanford University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Massachusetts Institute</a:t>
                      </a:r>
                      <a:b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b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of Technology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00" dirty="0">
                          <a:solidFill>
                            <a:schemeClr val="tx1"/>
                          </a:solidFill>
                          <a:effectLst/>
                          <a:latin typeface="Arial" panose="020B0604020202020204" pitchFamily="34" charset="0"/>
                          <a:cs typeface="Arial" panose="020B0604020202020204" pitchFamily="34" charset="0"/>
                        </a:rPr>
                        <a:t>Yale University</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5426134"/>
                  </a:ext>
                </a:extLst>
              </a:tr>
              <a:tr h="9318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Harvard Management Company (HMC)</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00" dirty="0">
                          <a:solidFill>
                            <a:schemeClr val="tx1"/>
                          </a:solidFill>
                          <a:effectLst/>
                          <a:latin typeface="Arial" panose="020B0604020202020204" pitchFamily="34" charset="0"/>
                          <a:cs typeface="Arial" panose="020B0604020202020204" pitchFamily="34" charset="0"/>
                        </a:rPr>
                        <a:t>Stanford Management Company (SMC)</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MIT Investment Management Company (</a:t>
                      </a:r>
                      <a:r>
                        <a:rPr lang="en-US" sz="1800" b="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MITIMCO</a:t>
                      </a:r>
                      <a:r>
                        <a:rPr lang="en-US" sz="18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endParaRPr lang="en-US" b="0"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00" dirty="0">
                          <a:solidFill>
                            <a:schemeClr val="tx1"/>
                          </a:solidFill>
                          <a:effectLst/>
                          <a:latin typeface="Arial" panose="020B0604020202020204" pitchFamily="34" charset="0"/>
                          <a:cs typeface="Arial" panose="020B0604020202020204" pitchFamily="34" charset="0"/>
                        </a:rPr>
                        <a:t>Yale Investments Office</a:t>
                      </a:r>
                    </a:p>
                  </a:txBody>
                  <a:tcPr anchor="ct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14170401"/>
                  </a:ext>
                </a:extLst>
              </a:tr>
              <a:tr h="377934">
                <a:tc>
                  <a:txBody>
                    <a:bodyPr/>
                    <a:lstStyle/>
                    <a:p>
                      <a:pPr algn="ctr"/>
                      <a:r>
                        <a:rPr lang="en-US" sz="1400" dirty="0">
                          <a:solidFill>
                            <a:schemeClr val="tx1"/>
                          </a:solidFill>
                          <a:hlinkClick r:id="rId4">
                            <a:extLst>
                              <a:ext uri="{A12FA001-AC4F-418D-AE19-62706E023703}">
                                <ahyp:hlinkClr xmlns:ahyp="http://schemas.microsoft.com/office/drawing/2018/hyperlinkcolor" val="tx"/>
                              </a:ext>
                            </a:extLst>
                          </a:hlinkClick>
                        </a:rPr>
                        <a:t>https://www.hmc.harvard.edu/</a:t>
                      </a:r>
                      <a:endParaRPr lang="en-US" sz="1400" dirty="0">
                        <a:solidFill>
                          <a:schemeClr val="tx1"/>
                        </a:solidFill>
                      </a:endParaRPr>
                    </a:p>
                  </a:txBody>
                  <a:tcP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hlinkClick r:id="rId5">
                            <a:extLst>
                              <a:ext uri="{A12FA001-AC4F-418D-AE19-62706E023703}">
                                <ahyp:hlinkClr xmlns:ahyp="http://schemas.microsoft.com/office/drawing/2018/hyperlinkcolor" val="tx"/>
                              </a:ext>
                            </a:extLst>
                          </a:hlinkClick>
                        </a:rPr>
                        <a:t>https://smc.stanford.edu/</a:t>
                      </a:r>
                      <a:endParaRPr lang="en-US" sz="14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hlinkClick r:id="rId6">
                            <a:extLst>
                              <a:ext uri="{A12FA001-AC4F-418D-AE19-62706E023703}">
                                <ahyp:hlinkClr xmlns:ahyp="http://schemas.microsoft.com/office/drawing/2018/hyperlinkcolor" val="tx"/>
                              </a:ext>
                            </a:extLst>
                          </a:hlinkClick>
                        </a:rPr>
                        <a:t>https://mitimco.org/</a:t>
                      </a:r>
                      <a:endParaRPr lang="en-US" sz="14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hlinkClick r:id="rId7">
                            <a:extLst>
                              <a:ext uri="{A12FA001-AC4F-418D-AE19-62706E023703}">
                                <ahyp:hlinkClr xmlns:ahyp="http://schemas.microsoft.com/office/drawing/2018/hyperlinkcolor" val="tx"/>
                              </a:ext>
                            </a:extLst>
                          </a:hlinkClick>
                        </a:rPr>
                        <a:t>https://investments.yale.edu/</a:t>
                      </a:r>
                      <a:endParaRPr lang="en-US" sz="1400" dirty="0">
                        <a:solidFill>
                          <a:schemeClr val="tx1"/>
                        </a:solidFill>
                      </a:endParaRPr>
                    </a:p>
                  </a:txBody>
                  <a:tcP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108032"/>
                  </a:ext>
                </a:extLst>
              </a:tr>
              <a:tr h="1770598">
                <a:tc>
                  <a:txBody>
                    <a:bodyPr/>
                    <a:lstStyle/>
                    <a:p>
                      <a:pPr marL="60325"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Manages Harvard's endowment, including significant real estate investments with diversified strategies.</a:t>
                      </a:r>
                    </a:p>
                  </a:txBody>
                  <a:tcP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solidFill>
                            <a:schemeClr val="tx1"/>
                          </a:solidFill>
                          <a:effectLst/>
                          <a:latin typeface="Arial Narrow" panose="020B0606020202030204" pitchFamily="34" charset="0"/>
                          <a:cs typeface="Times New Roman" panose="02020603050405020304" pitchFamily="18" charset="0"/>
                        </a:rPr>
                        <a:t>Oversees Stanford's endowment and extensive real estate portfolio.</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Manages MIT's endowment, known for strategic real estate investments, particularly in the Cambridge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solidFill>
                            <a:schemeClr val="tx1"/>
                          </a:solidFill>
                          <a:effectLst/>
                          <a:latin typeface="Arial Narrow" panose="020B0606020202030204" pitchFamily="34" charset="0"/>
                          <a:cs typeface="Times New Roman" panose="02020603050405020304" pitchFamily="18" charset="0"/>
                        </a:rPr>
                        <a:t>Handles Yale's endowment with notable real estate investments as part of a diversified portfolio.</a:t>
                      </a:r>
                    </a:p>
                  </a:txBody>
                  <a:tcP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82970537"/>
                  </a:ext>
                </a:extLst>
              </a:tr>
            </a:tbl>
          </a:graphicData>
        </a:graphic>
      </p:graphicFrame>
      <p:sp>
        <p:nvSpPr>
          <p:cNvPr id="2" name="TextBox 1">
            <a:extLst>
              <a:ext uri="{FF2B5EF4-FFF2-40B4-BE49-F238E27FC236}">
                <a16:creationId xmlns:a16="http://schemas.microsoft.com/office/drawing/2014/main" id="{7C5DCED3-E0D7-E805-68AE-EFFFCD2EAC94}"/>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3955991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7385C6-798F-B314-C7F7-BD682AE84041}"/>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127" name="!!Picture 15">
            <a:extLst>
              <a:ext uri="{FF2B5EF4-FFF2-40B4-BE49-F238E27FC236}">
                <a16:creationId xmlns:a16="http://schemas.microsoft.com/office/drawing/2014/main" id="{4587E3AB-017A-B16B-87CE-A36EE4B04C01}"/>
              </a:ext>
            </a:extLst>
          </p:cNvPr>
          <p:cNvSpPr txBox="1"/>
          <p:nvPr/>
        </p:nvSpPr>
        <p:spPr>
          <a:xfrm>
            <a:off x="335473" y="595285"/>
            <a:ext cx="1083043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06 </a:t>
            </a:r>
            <a:r>
              <a:rPr lang="en-US" sz="3200" b="1" dirty="0">
                <a:latin typeface="Arial" panose="020B0604020202020204" pitchFamily="34" charset="0"/>
                <a:ea typeface="Montserrat"/>
                <a:cs typeface="Arial" panose="020B0604020202020204" pitchFamily="34" charset="0"/>
                <a:sym typeface="Montserrat"/>
              </a:rPr>
              <a:t>Successful Models</a:t>
            </a:r>
            <a:endParaRPr lang="en-US" sz="3200" dirty="0"/>
          </a:p>
        </p:txBody>
      </p:sp>
      <p:graphicFrame>
        <p:nvGraphicFramePr>
          <p:cNvPr id="4" name="Table 3">
            <a:extLst>
              <a:ext uri="{FF2B5EF4-FFF2-40B4-BE49-F238E27FC236}">
                <a16:creationId xmlns:a16="http://schemas.microsoft.com/office/drawing/2014/main" id="{35AACBCE-AA48-8F49-B29A-A9A55B73BF79}"/>
              </a:ext>
            </a:extLst>
          </p:cNvPr>
          <p:cNvGraphicFramePr>
            <a:graphicFrameLocks noGrp="1"/>
          </p:cNvGraphicFramePr>
          <p:nvPr>
            <p:extLst>
              <p:ext uri="{D42A27DB-BD31-4B8C-83A1-F6EECF244321}">
                <p14:modId xmlns:p14="http://schemas.microsoft.com/office/powerpoint/2010/main" val="1365702275"/>
              </p:ext>
            </p:extLst>
          </p:nvPr>
        </p:nvGraphicFramePr>
        <p:xfrm>
          <a:off x="585735" y="1475966"/>
          <a:ext cx="9120505" cy="3945836"/>
        </p:xfrm>
        <a:graphic>
          <a:graphicData uri="http://schemas.openxmlformats.org/drawingml/2006/table">
            <a:tbl>
              <a:tblPr firstRow="1" bandRow="1">
                <a:tableStyleId>{2D5ABB26-0587-4C30-8999-92F81FD0307C}</a:tableStyleId>
              </a:tblPr>
              <a:tblGrid>
                <a:gridCol w="2659684">
                  <a:extLst>
                    <a:ext uri="{9D8B030D-6E8A-4147-A177-3AD203B41FA5}">
                      <a16:colId xmlns:a16="http://schemas.microsoft.com/office/drawing/2014/main" val="3091027267"/>
                    </a:ext>
                  </a:extLst>
                </a:gridCol>
                <a:gridCol w="2841261">
                  <a:extLst>
                    <a:ext uri="{9D8B030D-6E8A-4147-A177-3AD203B41FA5}">
                      <a16:colId xmlns:a16="http://schemas.microsoft.com/office/drawing/2014/main" val="3084716774"/>
                    </a:ext>
                  </a:extLst>
                </a:gridCol>
                <a:gridCol w="3619560">
                  <a:extLst>
                    <a:ext uri="{9D8B030D-6E8A-4147-A177-3AD203B41FA5}">
                      <a16:colId xmlns:a16="http://schemas.microsoft.com/office/drawing/2014/main" val="215794171"/>
                    </a:ext>
                  </a:extLst>
                </a:gridCol>
              </a:tblGrid>
              <a:tr h="8340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Princeton University</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00" dirty="0">
                          <a:solidFill>
                            <a:schemeClr val="tx1"/>
                          </a:solidFill>
                          <a:effectLst/>
                          <a:latin typeface="Arial" panose="020B0604020202020204" pitchFamily="34" charset="0"/>
                          <a:cs typeface="Arial" panose="020B0604020202020204" pitchFamily="34" charset="0"/>
                        </a:rPr>
                        <a:t>University of Arizona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CalPoly</a:t>
                      </a:r>
                      <a:r>
                        <a:rPr lang="en-US" sz="18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Pomona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5426134"/>
                  </a:ext>
                </a:extLst>
              </a:tr>
              <a:tr h="9413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Princeton University Investment Company (</a:t>
                      </a:r>
                      <a:r>
                        <a:rPr lang="en-US" sz="1800" b="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PRINCO</a:t>
                      </a:r>
                      <a:r>
                        <a:rPr lang="en-US" sz="18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00" dirty="0">
                          <a:solidFill>
                            <a:schemeClr val="tx1"/>
                          </a:solidFill>
                          <a:effectLst/>
                          <a:latin typeface="Arial" panose="020B0604020202020204" pitchFamily="34" charset="0"/>
                          <a:cs typeface="Arial" panose="020B0604020202020204" pitchFamily="34" charset="0"/>
                        </a:rPr>
                        <a:t>University of Arizona Foundation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b="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CalPoly</a:t>
                      </a:r>
                      <a:r>
                        <a:rPr lang="en-US" sz="18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Pomona</a:t>
                      </a:r>
                    </a:p>
                    <a:p>
                      <a:pPr algn="ctr"/>
                      <a:r>
                        <a:rPr lang="en-US" sz="1800" b="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Foundation, Inc.</a:t>
                      </a:r>
                      <a:endParaRPr lang="en-US" b="0" dirty="0">
                        <a:solidFill>
                          <a:schemeClr val="tx1"/>
                        </a:solidFill>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14170401"/>
                  </a:ext>
                </a:extLst>
              </a:tr>
              <a:tr h="381782">
                <a:tc>
                  <a:txBody>
                    <a:bodyPr/>
                    <a:lstStyle/>
                    <a:p>
                      <a:pPr algn="ctr"/>
                      <a:r>
                        <a:rPr lang="en-US" sz="1400" dirty="0">
                          <a:solidFill>
                            <a:schemeClr val="tx1"/>
                          </a:solidFill>
                          <a:hlinkClick r:id="rId4">
                            <a:extLst>
                              <a:ext uri="{A12FA001-AC4F-418D-AE19-62706E023703}">
                                <ahyp:hlinkClr xmlns:ahyp="http://schemas.microsoft.com/office/drawing/2018/hyperlinkcolor" val="tx"/>
                              </a:ext>
                            </a:extLst>
                          </a:hlinkClick>
                        </a:rPr>
                        <a:t>https://princo.princeton.edu/</a:t>
                      </a:r>
                      <a:endParaRPr lang="en-US" sz="1400" dirty="0">
                        <a:solidFill>
                          <a:schemeClr val="tx1"/>
                        </a:solidFill>
                      </a:endParaRPr>
                    </a:p>
                  </a:txBody>
                  <a:tcP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hlinkClick r:id="rId5">
                            <a:extLst>
                              <a:ext uri="{A12FA001-AC4F-418D-AE19-62706E023703}">
                                <ahyp:hlinkClr xmlns:ahyp="http://schemas.microsoft.com/office/drawing/2018/hyperlinkcolor" val="tx"/>
                              </a:ext>
                            </a:extLst>
                          </a:hlinkClick>
                        </a:rPr>
                        <a:t>https://uafoundation.org/</a:t>
                      </a:r>
                      <a:endParaRPr lang="en-US" sz="14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400" dirty="0">
                          <a:solidFill>
                            <a:schemeClr val="tx1"/>
                          </a:solidFill>
                          <a:hlinkClick r:id="rId6">
                            <a:extLst>
                              <a:ext uri="{A12FA001-AC4F-418D-AE19-62706E023703}">
                                <ahyp:hlinkClr xmlns:ahyp="http://schemas.microsoft.com/office/drawing/2018/hyperlinkcolor" val="tx"/>
                              </a:ext>
                            </a:extLst>
                          </a:hlinkClick>
                        </a:rPr>
                        <a:t>https://foundation.cpp.edu/about.aspx</a:t>
                      </a:r>
                      <a:endParaRPr lang="en-US" sz="1400" dirty="0">
                        <a:solidFill>
                          <a:schemeClr val="tx1"/>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108032"/>
                  </a:ext>
                </a:extLst>
              </a:tr>
              <a:tr h="1788620">
                <a:tc>
                  <a:txBody>
                    <a:bodyPr/>
                    <a:lstStyle/>
                    <a:p>
                      <a:pPr marL="60325"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Manages Princeton's endowment, including real estate assets, with a focus on long-term growth.</a:t>
                      </a:r>
                    </a:p>
                  </a:txBody>
                  <a:tcP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solidFill>
                            <a:schemeClr val="tx1"/>
                          </a:solidFill>
                          <a:effectLst/>
                          <a:latin typeface="Arial Narrow" panose="020B0606020202030204" pitchFamily="34" charset="0"/>
                          <a:cs typeface="Times New Roman" panose="02020603050405020304" pitchFamily="18" charset="0"/>
                        </a:rPr>
                        <a:t>Oversees the university's real estate assets and investments, managing leasing, acquisitions, and surplus property.</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19063"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solidFill>
                            <a:schemeClr val="tx1"/>
                          </a:solidFill>
                          <a:effectLst/>
                          <a:latin typeface="Arial Narrow" panose="020B0606020202030204" pitchFamily="34" charset="0"/>
                          <a:ea typeface="Aptos" panose="020B0004020202020204" pitchFamily="34" charset="0"/>
                          <a:cs typeface="Times New Roman" panose="02020603050405020304" pitchFamily="18" charset="0"/>
                        </a:rPr>
                        <a:t>Supports the university’s educational mission through property management, real estate development, and investment in various projects.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82970537"/>
                  </a:ext>
                </a:extLst>
              </a:tr>
            </a:tbl>
          </a:graphicData>
        </a:graphic>
      </p:graphicFrame>
      <p:pic>
        <p:nvPicPr>
          <p:cNvPr id="2" name="Graphic 1" descr="Dollar outline">
            <a:extLst>
              <a:ext uri="{FF2B5EF4-FFF2-40B4-BE49-F238E27FC236}">
                <a16:creationId xmlns:a16="http://schemas.microsoft.com/office/drawing/2014/main" id="{F34ABF67-2770-0081-0882-EB2F770671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16942" y="2757919"/>
            <a:ext cx="914400" cy="914400"/>
          </a:xfrm>
          <a:prstGeom prst="rect">
            <a:avLst/>
          </a:prstGeom>
        </p:spPr>
      </p:pic>
      <p:pic>
        <p:nvPicPr>
          <p:cNvPr id="3" name="Graphic 2" descr="Single gear outline">
            <a:extLst>
              <a:ext uri="{FF2B5EF4-FFF2-40B4-BE49-F238E27FC236}">
                <a16:creationId xmlns:a16="http://schemas.microsoft.com/office/drawing/2014/main" id="{99D38BBC-123F-EB5E-7C00-0B69AF47E76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881620" y="3256378"/>
            <a:ext cx="914400" cy="914400"/>
          </a:xfrm>
          <a:prstGeom prst="rect">
            <a:avLst/>
          </a:prstGeom>
        </p:spPr>
      </p:pic>
      <p:pic>
        <p:nvPicPr>
          <p:cNvPr id="5" name="Picture 4" descr="A yellow and white circle with a logo&#10;&#10;Description automatically generated">
            <a:extLst>
              <a:ext uri="{FF2B5EF4-FFF2-40B4-BE49-F238E27FC236}">
                <a16:creationId xmlns:a16="http://schemas.microsoft.com/office/drawing/2014/main" id="{27BFD6EB-7AB1-8C0C-C541-494B7CC6655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38820" y="3315614"/>
            <a:ext cx="1217142" cy="1217142"/>
          </a:xfrm>
          <a:prstGeom prst="rect">
            <a:avLst/>
          </a:prstGeom>
          <a:effectLst>
            <a:outerShdw blurRad="50800" dist="38100" dir="2700000" algn="tl" rotWithShape="0">
              <a:prstClr val="black">
                <a:alpha val="40000"/>
              </a:prstClr>
            </a:outerShdw>
          </a:effectLst>
        </p:spPr>
      </p:pic>
      <p:pic>
        <p:nvPicPr>
          <p:cNvPr id="6" name="Graphic 5" descr="Open hand with solid fill">
            <a:extLst>
              <a:ext uri="{FF2B5EF4-FFF2-40B4-BE49-F238E27FC236}">
                <a16:creationId xmlns:a16="http://schemas.microsoft.com/office/drawing/2014/main" id="{3D8E81AD-0F06-BEB4-4453-18A46B756CB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771933">
            <a:off x="10395102" y="4017613"/>
            <a:ext cx="1104576" cy="1104576"/>
          </a:xfrm>
          <a:prstGeom prst="rect">
            <a:avLst/>
          </a:prstGeom>
        </p:spPr>
      </p:pic>
      <p:sp>
        <p:nvSpPr>
          <p:cNvPr id="7" name="TextBox 6">
            <a:extLst>
              <a:ext uri="{FF2B5EF4-FFF2-40B4-BE49-F238E27FC236}">
                <a16:creationId xmlns:a16="http://schemas.microsoft.com/office/drawing/2014/main" id="{0DE99239-B392-7634-A688-922418A9D1EE}"/>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4222590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029D94-C797-9FE5-EF6D-9F2FB11949D0}"/>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44" name="Google Shape;519;p26">
            <a:extLst>
              <a:ext uri="{FF2B5EF4-FFF2-40B4-BE49-F238E27FC236}">
                <a16:creationId xmlns:a16="http://schemas.microsoft.com/office/drawing/2014/main" id="{0D3B6C2B-EB1F-93C6-39D9-3A615B06F70F}"/>
              </a:ext>
            </a:extLst>
          </p:cNvPr>
          <p:cNvSpPr txBox="1"/>
          <p:nvPr/>
        </p:nvSpPr>
        <p:spPr>
          <a:xfrm>
            <a:off x="1373801" y="1504199"/>
            <a:ext cx="510429" cy="427407"/>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3200"/>
              <a:buFont typeface="Montserrat"/>
              <a:buNone/>
            </a:pPr>
            <a:r>
              <a:rPr lang="en-US" sz="3200" b="1" i="0" u="none" dirty="0">
                <a:solidFill>
                  <a:srgbClr val="FFB04F"/>
                </a:solidFill>
                <a:latin typeface="Arial" panose="020B0604020202020204" pitchFamily="34" charset="0"/>
                <a:ea typeface="Montserrat"/>
                <a:cs typeface="Arial" panose="020B0604020202020204" pitchFamily="34" charset="0"/>
                <a:sym typeface="Montserrat"/>
              </a:rPr>
              <a:t>01</a:t>
            </a:r>
            <a:endParaRPr dirty="0">
              <a:solidFill>
                <a:srgbClr val="FFB04F"/>
              </a:solidFill>
            </a:endParaRPr>
          </a:p>
        </p:txBody>
      </p:sp>
      <p:sp>
        <p:nvSpPr>
          <p:cNvPr id="46" name="Google Shape;520;p26">
            <a:extLst>
              <a:ext uri="{FF2B5EF4-FFF2-40B4-BE49-F238E27FC236}">
                <a16:creationId xmlns:a16="http://schemas.microsoft.com/office/drawing/2014/main" id="{66341395-BB29-06AD-9485-087847DB4814}"/>
              </a:ext>
            </a:extLst>
          </p:cNvPr>
          <p:cNvSpPr txBox="1"/>
          <p:nvPr/>
        </p:nvSpPr>
        <p:spPr>
          <a:xfrm>
            <a:off x="1382897" y="2045835"/>
            <a:ext cx="790575" cy="617537"/>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3200"/>
              <a:buFont typeface="Montserrat"/>
              <a:buNone/>
            </a:pPr>
            <a:r>
              <a:rPr lang="en-US" sz="3200" b="1" i="0" u="none" dirty="0">
                <a:solidFill>
                  <a:srgbClr val="FFB04F"/>
                </a:solidFill>
                <a:latin typeface="Arial" panose="020B0604020202020204" pitchFamily="34" charset="0"/>
                <a:ea typeface="Montserrat"/>
                <a:cs typeface="Arial" panose="020B0604020202020204" pitchFamily="34" charset="0"/>
                <a:sym typeface="Montserrat"/>
              </a:rPr>
              <a:t>02</a:t>
            </a:r>
            <a:endParaRPr dirty="0">
              <a:solidFill>
                <a:srgbClr val="FFB04F"/>
              </a:solidFill>
            </a:endParaRPr>
          </a:p>
        </p:txBody>
      </p:sp>
      <p:sp>
        <p:nvSpPr>
          <p:cNvPr id="47" name="Google Shape;521;p26">
            <a:extLst>
              <a:ext uri="{FF2B5EF4-FFF2-40B4-BE49-F238E27FC236}">
                <a16:creationId xmlns:a16="http://schemas.microsoft.com/office/drawing/2014/main" id="{98AABB2F-0CE3-CEBD-1232-E7190873A624}"/>
              </a:ext>
            </a:extLst>
          </p:cNvPr>
          <p:cNvSpPr txBox="1"/>
          <p:nvPr/>
        </p:nvSpPr>
        <p:spPr>
          <a:xfrm>
            <a:off x="1373801" y="2649450"/>
            <a:ext cx="573809" cy="617537"/>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3200"/>
              <a:buFont typeface="Montserrat"/>
              <a:buNone/>
            </a:pPr>
            <a:r>
              <a:rPr lang="en-US" sz="3200" b="1" i="0" u="none" dirty="0">
                <a:solidFill>
                  <a:srgbClr val="FFB04F"/>
                </a:solidFill>
                <a:latin typeface="Arial" panose="020B0604020202020204" pitchFamily="34" charset="0"/>
                <a:ea typeface="Montserrat"/>
                <a:cs typeface="Arial" panose="020B0604020202020204" pitchFamily="34" charset="0"/>
                <a:sym typeface="Montserrat"/>
              </a:rPr>
              <a:t>03</a:t>
            </a:r>
            <a:endParaRPr dirty="0">
              <a:solidFill>
                <a:srgbClr val="FFB04F"/>
              </a:solidFill>
            </a:endParaRPr>
          </a:p>
        </p:txBody>
      </p:sp>
      <p:sp>
        <p:nvSpPr>
          <p:cNvPr id="48" name="Google Shape;522;p26">
            <a:extLst>
              <a:ext uri="{FF2B5EF4-FFF2-40B4-BE49-F238E27FC236}">
                <a16:creationId xmlns:a16="http://schemas.microsoft.com/office/drawing/2014/main" id="{2B4202E6-5583-B210-32C3-A53AAC432452}"/>
              </a:ext>
            </a:extLst>
          </p:cNvPr>
          <p:cNvSpPr txBox="1"/>
          <p:nvPr/>
        </p:nvSpPr>
        <p:spPr>
          <a:xfrm>
            <a:off x="1373801" y="3248058"/>
            <a:ext cx="573809" cy="617537"/>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3200"/>
              <a:buFont typeface="Montserrat"/>
              <a:buNone/>
            </a:pPr>
            <a:r>
              <a:rPr lang="en-US" sz="3200" b="1" i="0" u="none" dirty="0">
                <a:solidFill>
                  <a:srgbClr val="FFB04F"/>
                </a:solidFill>
                <a:latin typeface="Arial" panose="020B0604020202020204" pitchFamily="34" charset="0"/>
                <a:ea typeface="Montserrat"/>
                <a:cs typeface="Arial" panose="020B0604020202020204" pitchFamily="34" charset="0"/>
                <a:sym typeface="Montserrat"/>
              </a:rPr>
              <a:t>04</a:t>
            </a:r>
            <a:endParaRPr dirty="0">
              <a:solidFill>
                <a:srgbClr val="FFB04F"/>
              </a:solidFill>
            </a:endParaRPr>
          </a:p>
        </p:txBody>
      </p:sp>
      <p:sp>
        <p:nvSpPr>
          <p:cNvPr id="49" name="Google Shape;523;p26">
            <a:extLst>
              <a:ext uri="{FF2B5EF4-FFF2-40B4-BE49-F238E27FC236}">
                <a16:creationId xmlns:a16="http://schemas.microsoft.com/office/drawing/2014/main" id="{CEF32C50-D787-D4B2-4EAB-1127EFAE596E}"/>
              </a:ext>
            </a:extLst>
          </p:cNvPr>
          <p:cNvSpPr txBox="1"/>
          <p:nvPr/>
        </p:nvSpPr>
        <p:spPr>
          <a:xfrm>
            <a:off x="6628712" y="1483243"/>
            <a:ext cx="576983" cy="617537"/>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3200"/>
              <a:buFont typeface="Montserrat"/>
              <a:buNone/>
            </a:pPr>
            <a:r>
              <a:rPr lang="en-US" sz="3200" b="1" i="0" u="none" dirty="0">
                <a:solidFill>
                  <a:srgbClr val="FFB04F"/>
                </a:solidFill>
                <a:latin typeface="Arial" panose="020B0604020202020204" pitchFamily="34" charset="0"/>
                <a:ea typeface="Montserrat"/>
                <a:cs typeface="Arial" panose="020B0604020202020204" pitchFamily="34" charset="0"/>
                <a:sym typeface="Montserrat"/>
              </a:rPr>
              <a:t>07</a:t>
            </a:r>
            <a:endParaRPr dirty="0">
              <a:solidFill>
                <a:srgbClr val="FFB04F"/>
              </a:solidFill>
            </a:endParaRPr>
          </a:p>
        </p:txBody>
      </p:sp>
      <p:sp>
        <p:nvSpPr>
          <p:cNvPr id="50" name="Google Shape;524;p26">
            <a:extLst>
              <a:ext uri="{FF2B5EF4-FFF2-40B4-BE49-F238E27FC236}">
                <a16:creationId xmlns:a16="http://schemas.microsoft.com/office/drawing/2014/main" id="{ED933A27-1E4A-1C0A-3FB5-9252E43C9664}"/>
              </a:ext>
            </a:extLst>
          </p:cNvPr>
          <p:cNvSpPr txBox="1"/>
          <p:nvPr/>
        </p:nvSpPr>
        <p:spPr>
          <a:xfrm>
            <a:off x="6608268" y="2045834"/>
            <a:ext cx="632863" cy="617537"/>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3200"/>
              <a:buFont typeface="Montserrat"/>
              <a:buNone/>
            </a:pPr>
            <a:r>
              <a:rPr lang="en-US" sz="3200" b="1" i="0" u="none" dirty="0">
                <a:solidFill>
                  <a:srgbClr val="FFB04F"/>
                </a:solidFill>
                <a:latin typeface="Arial" panose="020B0604020202020204" pitchFamily="34" charset="0"/>
                <a:ea typeface="Montserrat"/>
                <a:cs typeface="Arial" panose="020B0604020202020204" pitchFamily="34" charset="0"/>
                <a:sym typeface="Montserrat"/>
              </a:rPr>
              <a:t>08</a:t>
            </a:r>
            <a:endParaRPr dirty="0">
              <a:solidFill>
                <a:srgbClr val="FFB04F"/>
              </a:solidFill>
            </a:endParaRPr>
          </a:p>
        </p:txBody>
      </p:sp>
      <p:sp>
        <p:nvSpPr>
          <p:cNvPr id="51" name="Google Shape;525;p26">
            <a:extLst>
              <a:ext uri="{FF2B5EF4-FFF2-40B4-BE49-F238E27FC236}">
                <a16:creationId xmlns:a16="http://schemas.microsoft.com/office/drawing/2014/main" id="{43B73ECF-7884-0A14-AFDE-D7C5973BB303}"/>
              </a:ext>
            </a:extLst>
          </p:cNvPr>
          <p:cNvSpPr txBox="1"/>
          <p:nvPr/>
        </p:nvSpPr>
        <p:spPr>
          <a:xfrm>
            <a:off x="6643062" y="2663371"/>
            <a:ext cx="632863" cy="617537"/>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3200"/>
              <a:buFont typeface="Montserrat"/>
              <a:buNone/>
            </a:pPr>
            <a:r>
              <a:rPr lang="en-US" sz="3200" b="1" i="0" u="none" dirty="0">
                <a:solidFill>
                  <a:srgbClr val="FFB04F"/>
                </a:solidFill>
                <a:latin typeface="Arial" panose="020B0604020202020204" pitchFamily="34" charset="0"/>
                <a:ea typeface="Montserrat"/>
                <a:cs typeface="Arial" panose="020B0604020202020204" pitchFamily="34" charset="0"/>
                <a:sym typeface="Montserrat"/>
              </a:rPr>
              <a:t>09</a:t>
            </a:r>
            <a:endParaRPr dirty="0">
              <a:solidFill>
                <a:srgbClr val="FFB04F"/>
              </a:solidFill>
            </a:endParaRPr>
          </a:p>
        </p:txBody>
      </p:sp>
      <p:sp>
        <p:nvSpPr>
          <p:cNvPr id="52" name="TextBox 51">
            <a:extLst>
              <a:ext uri="{FF2B5EF4-FFF2-40B4-BE49-F238E27FC236}">
                <a16:creationId xmlns:a16="http://schemas.microsoft.com/office/drawing/2014/main" id="{D69D9FF1-6685-05D9-F8C7-933FFCD2517A}"/>
              </a:ext>
            </a:extLst>
          </p:cNvPr>
          <p:cNvSpPr txBox="1"/>
          <p:nvPr/>
        </p:nvSpPr>
        <p:spPr>
          <a:xfrm>
            <a:off x="1916784" y="1567411"/>
            <a:ext cx="4038368" cy="338554"/>
          </a:xfrm>
          <a:prstGeom prst="rect">
            <a:avLst/>
          </a:prstGeom>
          <a:noFill/>
        </p:spPr>
        <p:txBody>
          <a:bodyPr wrap="square" rtlCol="0">
            <a:spAutoFit/>
          </a:bodyPr>
          <a:lstStyle/>
          <a:p>
            <a:r>
              <a:rPr lang="en-US" sz="1600" dirty="0"/>
              <a:t>Initial Legal Review (Complete)</a:t>
            </a:r>
          </a:p>
        </p:txBody>
      </p:sp>
      <p:sp>
        <p:nvSpPr>
          <p:cNvPr id="53" name="TextBox 52">
            <a:extLst>
              <a:ext uri="{FF2B5EF4-FFF2-40B4-BE49-F238E27FC236}">
                <a16:creationId xmlns:a16="http://schemas.microsoft.com/office/drawing/2014/main" id="{03BC518F-4A84-141D-0743-46F683442BB5}"/>
              </a:ext>
            </a:extLst>
          </p:cNvPr>
          <p:cNvSpPr txBox="1"/>
          <p:nvPr/>
        </p:nvSpPr>
        <p:spPr>
          <a:xfrm>
            <a:off x="1916784" y="2034771"/>
            <a:ext cx="4535380" cy="584775"/>
          </a:xfrm>
          <a:prstGeom prst="rect">
            <a:avLst/>
          </a:prstGeom>
          <a:noFill/>
        </p:spPr>
        <p:txBody>
          <a:bodyPr wrap="square" rtlCol="0">
            <a:spAutoFit/>
          </a:bodyPr>
          <a:lstStyle/>
          <a:p>
            <a:r>
              <a:rPr lang="en-US" sz="1600" dirty="0"/>
              <a:t>Chancellor’s Cabinet Review &amp; Feedback (Complete)</a:t>
            </a:r>
          </a:p>
        </p:txBody>
      </p:sp>
      <p:sp>
        <p:nvSpPr>
          <p:cNvPr id="54" name="TextBox 53">
            <a:extLst>
              <a:ext uri="{FF2B5EF4-FFF2-40B4-BE49-F238E27FC236}">
                <a16:creationId xmlns:a16="http://schemas.microsoft.com/office/drawing/2014/main" id="{E02B9B0D-069E-4B2C-000C-0C65A5D72C0C}"/>
              </a:ext>
            </a:extLst>
          </p:cNvPr>
          <p:cNvSpPr txBox="1"/>
          <p:nvPr/>
        </p:nvSpPr>
        <p:spPr>
          <a:xfrm>
            <a:off x="1916784" y="2736891"/>
            <a:ext cx="4409376" cy="338554"/>
          </a:xfrm>
          <a:prstGeom prst="rect">
            <a:avLst/>
          </a:prstGeom>
          <a:noFill/>
        </p:spPr>
        <p:txBody>
          <a:bodyPr wrap="square" rtlCol="0">
            <a:spAutoFit/>
          </a:bodyPr>
          <a:lstStyle/>
          <a:p>
            <a:r>
              <a:rPr lang="en-US" sz="1600" dirty="0"/>
              <a:t>Board Finance Committee Review &amp; Feedback</a:t>
            </a:r>
          </a:p>
        </p:txBody>
      </p:sp>
      <p:sp>
        <p:nvSpPr>
          <p:cNvPr id="55" name="TextBox 54">
            <a:extLst>
              <a:ext uri="{FF2B5EF4-FFF2-40B4-BE49-F238E27FC236}">
                <a16:creationId xmlns:a16="http://schemas.microsoft.com/office/drawing/2014/main" id="{87C5D180-AC16-67FE-D9A1-9AB07BEADCAE}"/>
              </a:ext>
            </a:extLst>
          </p:cNvPr>
          <p:cNvSpPr txBox="1"/>
          <p:nvPr/>
        </p:nvSpPr>
        <p:spPr>
          <a:xfrm>
            <a:off x="1916784" y="3234802"/>
            <a:ext cx="4666525" cy="584775"/>
          </a:xfrm>
          <a:prstGeom prst="rect">
            <a:avLst/>
          </a:prstGeom>
          <a:noFill/>
        </p:spPr>
        <p:txBody>
          <a:bodyPr wrap="square" rtlCol="0">
            <a:spAutoFit/>
          </a:bodyPr>
          <a:lstStyle/>
          <a:p>
            <a:r>
              <a:rPr lang="en-US" sz="1600" dirty="0"/>
              <a:t>BFC Tour of </a:t>
            </a:r>
            <a:r>
              <a:rPr lang="en-US" sz="1600" dirty="0" err="1"/>
              <a:t>CalPoly</a:t>
            </a:r>
            <a:r>
              <a:rPr lang="en-US" sz="1600" dirty="0"/>
              <a:t> Pomona (invitation to all Trustees)</a:t>
            </a:r>
          </a:p>
        </p:txBody>
      </p:sp>
      <p:sp>
        <p:nvSpPr>
          <p:cNvPr id="56" name="TextBox 55">
            <a:extLst>
              <a:ext uri="{FF2B5EF4-FFF2-40B4-BE49-F238E27FC236}">
                <a16:creationId xmlns:a16="http://schemas.microsoft.com/office/drawing/2014/main" id="{C1FF66AC-4931-ED24-7335-DFC1B54BB106}"/>
              </a:ext>
            </a:extLst>
          </p:cNvPr>
          <p:cNvSpPr txBox="1"/>
          <p:nvPr/>
        </p:nvSpPr>
        <p:spPr>
          <a:xfrm>
            <a:off x="1916784" y="4674288"/>
            <a:ext cx="4375376" cy="338554"/>
          </a:xfrm>
          <a:prstGeom prst="rect">
            <a:avLst/>
          </a:prstGeom>
          <a:noFill/>
        </p:spPr>
        <p:txBody>
          <a:bodyPr wrap="square" rtlCol="0">
            <a:spAutoFit/>
          </a:bodyPr>
          <a:lstStyle/>
          <a:p>
            <a:r>
              <a:rPr lang="en-US" sz="1600" dirty="0"/>
              <a:t>Chancellor’s Council Review &amp; Feedback</a:t>
            </a:r>
          </a:p>
        </p:txBody>
      </p:sp>
      <p:sp>
        <p:nvSpPr>
          <p:cNvPr id="57" name="TextBox 56">
            <a:extLst>
              <a:ext uri="{FF2B5EF4-FFF2-40B4-BE49-F238E27FC236}">
                <a16:creationId xmlns:a16="http://schemas.microsoft.com/office/drawing/2014/main" id="{187CF98E-A0FB-97FE-959B-E886C119BD21}"/>
              </a:ext>
            </a:extLst>
          </p:cNvPr>
          <p:cNvSpPr txBox="1"/>
          <p:nvPr/>
        </p:nvSpPr>
        <p:spPr>
          <a:xfrm>
            <a:off x="7121171" y="1562413"/>
            <a:ext cx="3805062" cy="338554"/>
          </a:xfrm>
          <a:prstGeom prst="rect">
            <a:avLst/>
          </a:prstGeom>
          <a:noFill/>
        </p:spPr>
        <p:txBody>
          <a:bodyPr wrap="square" rtlCol="0">
            <a:spAutoFit/>
          </a:bodyPr>
          <a:lstStyle/>
          <a:p>
            <a:r>
              <a:rPr lang="en-US" sz="1600" dirty="0"/>
              <a:t>Board of Trustees Strategy Session</a:t>
            </a:r>
          </a:p>
        </p:txBody>
      </p:sp>
      <p:sp>
        <p:nvSpPr>
          <p:cNvPr id="58" name="TextBox 57">
            <a:extLst>
              <a:ext uri="{FF2B5EF4-FFF2-40B4-BE49-F238E27FC236}">
                <a16:creationId xmlns:a16="http://schemas.microsoft.com/office/drawing/2014/main" id="{E72DF955-82A2-1339-6C51-979650455965}"/>
              </a:ext>
            </a:extLst>
          </p:cNvPr>
          <p:cNvSpPr txBox="1"/>
          <p:nvPr/>
        </p:nvSpPr>
        <p:spPr>
          <a:xfrm>
            <a:off x="7121171" y="2158409"/>
            <a:ext cx="3693302" cy="338554"/>
          </a:xfrm>
          <a:prstGeom prst="rect">
            <a:avLst/>
          </a:prstGeom>
          <a:noFill/>
        </p:spPr>
        <p:txBody>
          <a:bodyPr wrap="square" rtlCol="0">
            <a:spAutoFit/>
          </a:bodyPr>
          <a:lstStyle/>
          <a:p>
            <a:r>
              <a:rPr lang="en-US" sz="1600" dirty="0"/>
              <a:t>Development of Legal Documents</a:t>
            </a:r>
          </a:p>
        </p:txBody>
      </p:sp>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3" name="Google Shape;522;p26">
            <a:extLst>
              <a:ext uri="{FF2B5EF4-FFF2-40B4-BE49-F238E27FC236}">
                <a16:creationId xmlns:a16="http://schemas.microsoft.com/office/drawing/2014/main" id="{C62B8B27-A021-8033-A0F8-6C2412C242BD}"/>
              </a:ext>
            </a:extLst>
          </p:cNvPr>
          <p:cNvSpPr txBox="1"/>
          <p:nvPr/>
        </p:nvSpPr>
        <p:spPr>
          <a:xfrm>
            <a:off x="1373801" y="3959790"/>
            <a:ext cx="554152" cy="617537"/>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3200"/>
              <a:buFont typeface="Montserrat"/>
              <a:buNone/>
            </a:pPr>
            <a:r>
              <a:rPr lang="en-US" sz="3200" b="1" i="0" u="none" dirty="0">
                <a:solidFill>
                  <a:srgbClr val="FFB04F"/>
                </a:solidFill>
                <a:latin typeface="Arial" panose="020B0604020202020204" pitchFamily="34" charset="0"/>
                <a:ea typeface="Montserrat"/>
                <a:cs typeface="Arial" panose="020B0604020202020204" pitchFamily="34" charset="0"/>
                <a:sym typeface="Montserrat"/>
              </a:rPr>
              <a:t>05</a:t>
            </a:r>
            <a:endParaRPr dirty="0">
              <a:solidFill>
                <a:srgbClr val="FFB04F"/>
              </a:solidFill>
            </a:endParaRPr>
          </a:p>
        </p:txBody>
      </p:sp>
      <p:sp>
        <p:nvSpPr>
          <p:cNvPr id="4" name="TextBox 3">
            <a:extLst>
              <a:ext uri="{FF2B5EF4-FFF2-40B4-BE49-F238E27FC236}">
                <a16:creationId xmlns:a16="http://schemas.microsoft.com/office/drawing/2014/main" id="{7BE4F200-504D-965E-5FA4-1EF42CBEF7EF}"/>
              </a:ext>
            </a:extLst>
          </p:cNvPr>
          <p:cNvSpPr txBox="1"/>
          <p:nvPr/>
        </p:nvSpPr>
        <p:spPr>
          <a:xfrm>
            <a:off x="1916784" y="3974559"/>
            <a:ext cx="4759717" cy="584775"/>
          </a:xfrm>
          <a:prstGeom prst="rect">
            <a:avLst/>
          </a:prstGeom>
          <a:noFill/>
        </p:spPr>
        <p:txBody>
          <a:bodyPr wrap="square" rtlCol="0">
            <a:spAutoFit/>
          </a:bodyPr>
          <a:lstStyle/>
          <a:p>
            <a:r>
              <a:rPr lang="en-US" sz="1600" dirty="0"/>
              <a:t>District Budget Advisory Committee Review &amp; Feedback</a:t>
            </a:r>
          </a:p>
        </p:txBody>
      </p:sp>
      <p:sp>
        <p:nvSpPr>
          <p:cNvPr id="5" name="Google Shape;522;p26">
            <a:extLst>
              <a:ext uri="{FF2B5EF4-FFF2-40B4-BE49-F238E27FC236}">
                <a16:creationId xmlns:a16="http://schemas.microsoft.com/office/drawing/2014/main" id="{9753FECD-0F16-9EBB-2D94-77FA2E8D6095}"/>
              </a:ext>
            </a:extLst>
          </p:cNvPr>
          <p:cNvSpPr txBox="1"/>
          <p:nvPr/>
        </p:nvSpPr>
        <p:spPr>
          <a:xfrm>
            <a:off x="1373801" y="4621120"/>
            <a:ext cx="607809" cy="617537"/>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3200"/>
              <a:buFont typeface="Montserrat"/>
              <a:buNone/>
            </a:pPr>
            <a:r>
              <a:rPr lang="en-US" sz="3200" b="1" i="0" u="none" dirty="0">
                <a:solidFill>
                  <a:srgbClr val="FFB04F"/>
                </a:solidFill>
                <a:latin typeface="Arial" panose="020B0604020202020204" pitchFamily="34" charset="0"/>
                <a:ea typeface="Montserrat"/>
                <a:cs typeface="Arial" panose="020B0604020202020204" pitchFamily="34" charset="0"/>
                <a:sym typeface="Montserrat"/>
              </a:rPr>
              <a:t>06</a:t>
            </a:r>
            <a:endParaRPr dirty="0">
              <a:solidFill>
                <a:srgbClr val="FFB04F"/>
              </a:solidFill>
            </a:endParaRPr>
          </a:p>
        </p:txBody>
      </p:sp>
      <p:sp>
        <p:nvSpPr>
          <p:cNvPr id="7" name="Google Shape;525;p26">
            <a:extLst>
              <a:ext uri="{FF2B5EF4-FFF2-40B4-BE49-F238E27FC236}">
                <a16:creationId xmlns:a16="http://schemas.microsoft.com/office/drawing/2014/main" id="{24DEA1DF-10C8-0668-6169-DA0B67F823B2}"/>
              </a:ext>
            </a:extLst>
          </p:cNvPr>
          <p:cNvSpPr txBox="1"/>
          <p:nvPr/>
        </p:nvSpPr>
        <p:spPr>
          <a:xfrm>
            <a:off x="6661969" y="3267046"/>
            <a:ext cx="551081" cy="617537"/>
          </a:xfrm>
          <a:prstGeom prst="rect">
            <a:avLst/>
          </a:prstGeom>
          <a:noFill/>
          <a:ln>
            <a:noFill/>
          </a:ln>
        </p:spPr>
        <p:txBody>
          <a:bodyPr spcFirstLastPara="1" wrap="square" lIns="0" tIns="0" rIns="0" bIns="0" anchor="t" anchorCtr="0">
            <a:noAutofit/>
          </a:bodyPr>
          <a:lstStyle/>
          <a:p>
            <a:pPr marL="0" marR="0" lvl="0" indent="0" rtl="0">
              <a:lnSpc>
                <a:spcPct val="100000"/>
              </a:lnSpc>
              <a:spcBef>
                <a:spcPts val="0"/>
              </a:spcBef>
              <a:spcAft>
                <a:spcPts val="0"/>
              </a:spcAft>
              <a:buClr>
                <a:srgbClr val="FFFFFF"/>
              </a:buClr>
              <a:buSzPts val="3200"/>
              <a:buFont typeface="Montserrat"/>
              <a:buNone/>
            </a:pPr>
            <a:r>
              <a:rPr lang="en-US" sz="3200" b="1" dirty="0">
                <a:solidFill>
                  <a:srgbClr val="FFB04F"/>
                </a:solidFill>
                <a:latin typeface="Arial" panose="020B0604020202020204" pitchFamily="34" charset="0"/>
                <a:sym typeface="Montserrat"/>
              </a:rPr>
              <a:t>10</a:t>
            </a:r>
            <a:endParaRPr dirty="0">
              <a:solidFill>
                <a:srgbClr val="FFB04F"/>
              </a:solidFill>
            </a:endParaRPr>
          </a:p>
        </p:txBody>
      </p:sp>
      <p:sp>
        <p:nvSpPr>
          <p:cNvPr id="8" name="TextBox 7">
            <a:extLst>
              <a:ext uri="{FF2B5EF4-FFF2-40B4-BE49-F238E27FC236}">
                <a16:creationId xmlns:a16="http://schemas.microsoft.com/office/drawing/2014/main" id="{7DC47D83-93C0-C7E0-F441-8387CF44F250}"/>
              </a:ext>
            </a:extLst>
          </p:cNvPr>
          <p:cNvSpPr txBox="1"/>
          <p:nvPr/>
        </p:nvSpPr>
        <p:spPr>
          <a:xfrm>
            <a:off x="7121171" y="2733147"/>
            <a:ext cx="3693302" cy="338554"/>
          </a:xfrm>
          <a:prstGeom prst="rect">
            <a:avLst/>
          </a:prstGeom>
          <a:noFill/>
        </p:spPr>
        <p:txBody>
          <a:bodyPr wrap="square" rtlCol="0">
            <a:spAutoFit/>
          </a:bodyPr>
          <a:lstStyle/>
          <a:p>
            <a:r>
              <a:rPr lang="en-US" sz="1600" dirty="0"/>
              <a:t>Creation of Non-Profit</a:t>
            </a:r>
          </a:p>
        </p:txBody>
      </p:sp>
      <p:sp>
        <p:nvSpPr>
          <p:cNvPr id="10" name="TextBox 9">
            <a:extLst>
              <a:ext uri="{FF2B5EF4-FFF2-40B4-BE49-F238E27FC236}">
                <a16:creationId xmlns:a16="http://schemas.microsoft.com/office/drawing/2014/main" id="{B6CC1A0C-BFFA-5432-77CF-43843ED5C339}"/>
              </a:ext>
            </a:extLst>
          </p:cNvPr>
          <p:cNvSpPr txBox="1"/>
          <p:nvPr/>
        </p:nvSpPr>
        <p:spPr>
          <a:xfrm>
            <a:off x="7157170" y="3326274"/>
            <a:ext cx="3693302" cy="338554"/>
          </a:xfrm>
          <a:prstGeom prst="rect">
            <a:avLst/>
          </a:prstGeom>
          <a:noFill/>
        </p:spPr>
        <p:txBody>
          <a:bodyPr wrap="square" rtlCol="0">
            <a:spAutoFit/>
          </a:bodyPr>
          <a:lstStyle/>
          <a:p>
            <a:r>
              <a:rPr lang="en-US" sz="1600" dirty="0"/>
              <a:t>Identification of External Directors</a:t>
            </a:r>
          </a:p>
        </p:txBody>
      </p:sp>
      <p:pic>
        <p:nvPicPr>
          <p:cNvPr id="15" name="Graphic 14" descr="Dollar outline">
            <a:extLst>
              <a:ext uri="{FF2B5EF4-FFF2-40B4-BE49-F238E27FC236}">
                <a16:creationId xmlns:a16="http://schemas.microsoft.com/office/drawing/2014/main" id="{990AFC7F-7DFE-7404-BDCB-3B8A32130E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79582" y="4557555"/>
            <a:ext cx="914400" cy="914400"/>
          </a:xfrm>
          <a:prstGeom prst="rect">
            <a:avLst/>
          </a:prstGeom>
        </p:spPr>
      </p:pic>
      <p:pic>
        <p:nvPicPr>
          <p:cNvPr id="16" name="Graphic 15" descr="Single gear outline">
            <a:extLst>
              <a:ext uri="{FF2B5EF4-FFF2-40B4-BE49-F238E27FC236}">
                <a16:creationId xmlns:a16="http://schemas.microsoft.com/office/drawing/2014/main" id="{6DCC37F6-0C63-0246-A677-66C6F56177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44260" y="5056014"/>
            <a:ext cx="914400" cy="914400"/>
          </a:xfrm>
          <a:prstGeom prst="rect">
            <a:avLst/>
          </a:prstGeom>
        </p:spPr>
      </p:pic>
      <p:pic>
        <p:nvPicPr>
          <p:cNvPr id="17" name="Picture 16" descr="A yellow and white circle with a logo&#10;&#10;Description automatically generated">
            <a:extLst>
              <a:ext uri="{FF2B5EF4-FFF2-40B4-BE49-F238E27FC236}">
                <a16:creationId xmlns:a16="http://schemas.microsoft.com/office/drawing/2014/main" id="{DB1503C4-FC79-2EA1-81EE-BD3CE21BB5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1460" y="5115250"/>
            <a:ext cx="1217142" cy="1217142"/>
          </a:xfrm>
          <a:prstGeom prst="rect">
            <a:avLst/>
          </a:prstGeom>
          <a:effectLst>
            <a:outerShdw blurRad="50800" dist="38100" dir="2700000" algn="tl" rotWithShape="0">
              <a:prstClr val="black">
                <a:alpha val="40000"/>
              </a:prstClr>
            </a:outerShdw>
          </a:effectLst>
        </p:spPr>
      </p:pic>
      <p:pic>
        <p:nvPicPr>
          <p:cNvPr id="18" name="Graphic 17" descr="Open hand with solid fill">
            <a:extLst>
              <a:ext uri="{FF2B5EF4-FFF2-40B4-BE49-F238E27FC236}">
                <a16:creationId xmlns:a16="http://schemas.microsoft.com/office/drawing/2014/main" id="{0DC14F2F-97A9-A9FD-664A-CECDC1EDE5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71933">
            <a:off x="8657742" y="5817249"/>
            <a:ext cx="1104576" cy="1104576"/>
          </a:xfrm>
          <a:prstGeom prst="rect">
            <a:avLst/>
          </a:prstGeom>
        </p:spPr>
      </p:pic>
      <p:sp>
        <p:nvSpPr>
          <p:cNvPr id="20" name="!!Picture 15">
            <a:extLst>
              <a:ext uri="{FF2B5EF4-FFF2-40B4-BE49-F238E27FC236}">
                <a16:creationId xmlns:a16="http://schemas.microsoft.com/office/drawing/2014/main" id="{E15551EB-4E27-9FED-A51F-0D78E51E981C}"/>
              </a:ext>
            </a:extLst>
          </p:cNvPr>
          <p:cNvSpPr txBox="1"/>
          <p:nvPr/>
        </p:nvSpPr>
        <p:spPr>
          <a:xfrm>
            <a:off x="335473" y="595285"/>
            <a:ext cx="1083043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07 </a:t>
            </a:r>
            <a:r>
              <a:rPr lang="en-US" sz="3200" b="1" dirty="0">
                <a:latin typeface="Arial" panose="020B0604020202020204" pitchFamily="34" charset="0"/>
                <a:ea typeface="Montserrat"/>
                <a:cs typeface="Arial" panose="020B0604020202020204" pitchFamily="34" charset="0"/>
                <a:sym typeface="Montserrat"/>
              </a:rPr>
              <a:t>Immediate Steps</a:t>
            </a:r>
            <a:endParaRPr lang="en-US" sz="3200" dirty="0"/>
          </a:p>
        </p:txBody>
      </p:sp>
      <p:sp>
        <p:nvSpPr>
          <p:cNvPr id="24" name="TextBox 23">
            <a:extLst>
              <a:ext uri="{FF2B5EF4-FFF2-40B4-BE49-F238E27FC236}">
                <a16:creationId xmlns:a16="http://schemas.microsoft.com/office/drawing/2014/main" id="{DAE3EDB9-9749-ED1E-76E2-EFFF788FFEF4}"/>
              </a:ext>
            </a:extLst>
          </p:cNvPr>
          <p:cNvSpPr txBox="1"/>
          <p:nvPr/>
        </p:nvSpPr>
        <p:spPr>
          <a:xfrm>
            <a:off x="876015" y="1409646"/>
            <a:ext cx="753159" cy="769441"/>
          </a:xfrm>
          <a:prstGeom prst="rect">
            <a:avLst/>
          </a:prstGeom>
          <a:noFill/>
        </p:spPr>
        <p:txBody>
          <a:bodyPr wrap="square" rtlCol="0">
            <a:spAutoFit/>
          </a:bodyPr>
          <a:lstStyle/>
          <a:p>
            <a:r>
              <a:rPr lang="en-US" sz="4400" dirty="0">
                <a:solidFill>
                  <a:schemeClr val="tx1">
                    <a:lumMod val="50000"/>
                    <a:lumOff val="50000"/>
                  </a:schemeClr>
                </a:solidFill>
                <a:sym typeface="Wingdings" panose="05000000000000000000" pitchFamily="2" charset="2"/>
              </a:rPr>
              <a:t></a:t>
            </a:r>
            <a:endParaRPr lang="en-US" sz="4400" dirty="0">
              <a:solidFill>
                <a:schemeClr val="tx1">
                  <a:lumMod val="50000"/>
                  <a:lumOff val="50000"/>
                </a:schemeClr>
              </a:solidFill>
            </a:endParaRPr>
          </a:p>
        </p:txBody>
      </p:sp>
      <p:sp>
        <p:nvSpPr>
          <p:cNvPr id="25" name="TextBox 24">
            <a:extLst>
              <a:ext uri="{FF2B5EF4-FFF2-40B4-BE49-F238E27FC236}">
                <a16:creationId xmlns:a16="http://schemas.microsoft.com/office/drawing/2014/main" id="{4A34B021-8D08-D693-95A7-800DA91FFB1E}"/>
              </a:ext>
            </a:extLst>
          </p:cNvPr>
          <p:cNvSpPr txBox="1"/>
          <p:nvPr/>
        </p:nvSpPr>
        <p:spPr>
          <a:xfrm>
            <a:off x="876015" y="1981179"/>
            <a:ext cx="753159" cy="769441"/>
          </a:xfrm>
          <a:prstGeom prst="rect">
            <a:avLst/>
          </a:prstGeom>
          <a:noFill/>
        </p:spPr>
        <p:txBody>
          <a:bodyPr wrap="square" rtlCol="0">
            <a:spAutoFit/>
          </a:bodyPr>
          <a:lstStyle/>
          <a:p>
            <a:r>
              <a:rPr lang="en-US" sz="4400" dirty="0">
                <a:solidFill>
                  <a:schemeClr val="tx1">
                    <a:lumMod val="50000"/>
                    <a:lumOff val="50000"/>
                  </a:schemeClr>
                </a:solidFill>
                <a:sym typeface="Wingdings" panose="05000000000000000000" pitchFamily="2" charset="2"/>
              </a:rPr>
              <a:t></a:t>
            </a:r>
            <a:endParaRPr lang="en-US" sz="4400" dirty="0">
              <a:solidFill>
                <a:schemeClr val="tx1">
                  <a:lumMod val="50000"/>
                  <a:lumOff val="50000"/>
                </a:schemeClr>
              </a:solidFill>
            </a:endParaRPr>
          </a:p>
        </p:txBody>
      </p:sp>
      <p:sp>
        <p:nvSpPr>
          <p:cNvPr id="6" name="TextBox 5">
            <a:extLst>
              <a:ext uri="{FF2B5EF4-FFF2-40B4-BE49-F238E27FC236}">
                <a16:creationId xmlns:a16="http://schemas.microsoft.com/office/drawing/2014/main" id="{0E235311-6FBC-77F2-0EF1-33B37DD6E432}"/>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
        <p:nvSpPr>
          <p:cNvPr id="9" name="TextBox 8">
            <a:extLst>
              <a:ext uri="{FF2B5EF4-FFF2-40B4-BE49-F238E27FC236}">
                <a16:creationId xmlns:a16="http://schemas.microsoft.com/office/drawing/2014/main" id="{C8F2329A-4553-8764-14AA-F0A32822BC5B}"/>
              </a:ext>
            </a:extLst>
          </p:cNvPr>
          <p:cNvSpPr txBox="1"/>
          <p:nvPr/>
        </p:nvSpPr>
        <p:spPr>
          <a:xfrm>
            <a:off x="876015" y="2577077"/>
            <a:ext cx="753159" cy="769441"/>
          </a:xfrm>
          <a:prstGeom prst="rect">
            <a:avLst/>
          </a:prstGeom>
          <a:noFill/>
        </p:spPr>
        <p:txBody>
          <a:bodyPr wrap="square" rtlCol="0">
            <a:spAutoFit/>
          </a:bodyPr>
          <a:lstStyle/>
          <a:p>
            <a:r>
              <a:rPr lang="en-US" sz="4400" dirty="0">
                <a:solidFill>
                  <a:schemeClr val="tx1">
                    <a:lumMod val="50000"/>
                    <a:lumOff val="50000"/>
                  </a:schemeClr>
                </a:solidFill>
                <a:sym typeface="Wingdings" panose="05000000000000000000" pitchFamily="2" charset="2"/>
              </a:rPr>
              <a:t></a:t>
            </a:r>
            <a:endParaRPr lang="en-US" sz="4400" dirty="0">
              <a:solidFill>
                <a:schemeClr val="tx1">
                  <a:lumMod val="50000"/>
                  <a:lumOff val="50000"/>
                </a:schemeClr>
              </a:solidFill>
            </a:endParaRPr>
          </a:p>
        </p:txBody>
      </p:sp>
      <p:sp>
        <p:nvSpPr>
          <p:cNvPr id="11" name="TextBox 10">
            <a:extLst>
              <a:ext uri="{FF2B5EF4-FFF2-40B4-BE49-F238E27FC236}">
                <a16:creationId xmlns:a16="http://schemas.microsoft.com/office/drawing/2014/main" id="{B39487C9-0FD7-5D6A-9C71-0F7A8F05208D}"/>
              </a:ext>
            </a:extLst>
          </p:cNvPr>
          <p:cNvSpPr txBox="1"/>
          <p:nvPr/>
        </p:nvSpPr>
        <p:spPr>
          <a:xfrm>
            <a:off x="876015" y="3900308"/>
            <a:ext cx="753159" cy="769441"/>
          </a:xfrm>
          <a:prstGeom prst="rect">
            <a:avLst/>
          </a:prstGeom>
          <a:noFill/>
        </p:spPr>
        <p:txBody>
          <a:bodyPr wrap="square" rtlCol="0">
            <a:spAutoFit/>
          </a:bodyPr>
          <a:lstStyle/>
          <a:p>
            <a:r>
              <a:rPr lang="en-US" sz="4400" dirty="0">
                <a:solidFill>
                  <a:schemeClr val="tx1">
                    <a:lumMod val="50000"/>
                    <a:lumOff val="50000"/>
                  </a:schemeClr>
                </a:solidFill>
                <a:sym typeface="Wingdings" panose="05000000000000000000" pitchFamily="2" charset="2"/>
              </a:rPr>
              <a:t></a:t>
            </a:r>
            <a:endParaRPr lang="en-US" sz="4400" dirty="0">
              <a:solidFill>
                <a:schemeClr val="tx1">
                  <a:lumMod val="50000"/>
                  <a:lumOff val="50000"/>
                </a:schemeClr>
              </a:solidFill>
            </a:endParaRPr>
          </a:p>
        </p:txBody>
      </p:sp>
      <p:sp>
        <p:nvSpPr>
          <p:cNvPr id="12" name="TextBox 11">
            <a:extLst>
              <a:ext uri="{FF2B5EF4-FFF2-40B4-BE49-F238E27FC236}">
                <a16:creationId xmlns:a16="http://schemas.microsoft.com/office/drawing/2014/main" id="{16D1F913-AFBA-15FA-C9F3-910EFC46F54C}"/>
              </a:ext>
            </a:extLst>
          </p:cNvPr>
          <p:cNvSpPr txBox="1"/>
          <p:nvPr/>
        </p:nvSpPr>
        <p:spPr>
          <a:xfrm>
            <a:off x="876015" y="4526121"/>
            <a:ext cx="753159" cy="769441"/>
          </a:xfrm>
          <a:prstGeom prst="rect">
            <a:avLst/>
          </a:prstGeom>
          <a:noFill/>
        </p:spPr>
        <p:txBody>
          <a:bodyPr wrap="square" rtlCol="0">
            <a:spAutoFit/>
          </a:bodyPr>
          <a:lstStyle/>
          <a:p>
            <a:r>
              <a:rPr lang="en-US" sz="4400" dirty="0">
                <a:solidFill>
                  <a:schemeClr val="tx1">
                    <a:lumMod val="50000"/>
                    <a:lumOff val="50000"/>
                  </a:schemeClr>
                </a:solidFill>
                <a:sym typeface="Wingdings" panose="05000000000000000000" pitchFamily="2" charset="2"/>
              </a:rPr>
              <a:t></a:t>
            </a:r>
            <a:endParaRPr lang="en-US" sz="4400" dirty="0">
              <a:solidFill>
                <a:schemeClr val="tx1">
                  <a:lumMod val="50000"/>
                  <a:lumOff val="50000"/>
                </a:schemeClr>
              </a:solidFill>
            </a:endParaRPr>
          </a:p>
        </p:txBody>
      </p:sp>
    </p:spTree>
    <p:extLst>
      <p:ext uri="{BB962C8B-B14F-4D97-AF65-F5344CB8AC3E}">
        <p14:creationId xmlns:p14="http://schemas.microsoft.com/office/powerpoint/2010/main" val="1155075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9"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C1BBBAF6-BDB4-2712-2A5A-BB523DC783C3}"/>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12" name="TextBox 11">
            <a:extLst>
              <a:ext uri="{FF2B5EF4-FFF2-40B4-BE49-F238E27FC236}">
                <a16:creationId xmlns:a16="http://schemas.microsoft.com/office/drawing/2014/main" id="{6D3EBE60-445E-D066-E162-1CE8F7625D15}"/>
              </a:ext>
            </a:extLst>
          </p:cNvPr>
          <p:cNvSpPr txBox="1"/>
          <p:nvPr/>
        </p:nvSpPr>
        <p:spPr>
          <a:xfrm>
            <a:off x="523281" y="2756081"/>
            <a:ext cx="5227411" cy="1569660"/>
          </a:xfrm>
          <a:prstGeom prst="rect">
            <a:avLst/>
          </a:prstGeom>
          <a:noFill/>
        </p:spPr>
        <p:txBody>
          <a:bodyPr wrap="square" rtlCol="0">
            <a:spAutoFit/>
          </a:bodyPr>
          <a:lstStyle/>
          <a:p>
            <a:r>
              <a:rPr lang="en-US" sz="3200" dirty="0"/>
              <a:t>Evaluate </a:t>
            </a:r>
          </a:p>
          <a:p>
            <a:r>
              <a:rPr lang="en-US" sz="3200" dirty="0"/>
              <a:t>Non-Profit</a:t>
            </a:r>
          </a:p>
          <a:p>
            <a:r>
              <a:rPr lang="en-US" sz="3200" dirty="0"/>
              <a:t>Asset Development  Plan </a:t>
            </a:r>
          </a:p>
        </p:txBody>
      </p:sp>
      <p:sp>
        <p:nvSpPr>
          <p:cNvPr id="20" name="!!Picture 15">
            <a:extLst>
              <a:ext uri="{FF2B5EF4-FFF2-40B4-BE49-F238E27FC236}">
                <a16:creationId xmlns:a16="http://schemas.microsoft.com/office/drawing/2014/main" id="{E15551EB-4E27-9FED-A51F-0D78E51E981C}"/>
              </a:ext>
            </a:extLst>
          </p:cNvPr>
          <p:cNvSpPr txBox="1"/>
          <p:nvPr/>
        </p:nvSpPr>
        <p:spPr>
          <a:xfrm>
            <a:off x="335473" y="595285"/>
            <a:ext cx="1083043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08 </a:t>
            </a:r>
            <a:r>
              <a:rPr lang="en-US" sz="3200" b="1" dirty="0">
                <a:latin typeface="Arial" panose="020B0604020202020204" pitchFamily="34" charset="0"/>
                <a:ea typeface="Montserrat"/>
                <a:cs typeface="Arial" panose="020B0604020202020204" pitchFamily="34" charset="0"/>
                <a:sym typeface="Montserrat"/>
              </a:rPr>
              <a:t>Future Action</a:t>
            </a:r>
            <a:endParaRPr lang="en-US" sz="3200" dirty="0"/>
          </a:p>
        </p:txBody>
      </p:sp>
      <p:grpSp>
        <p:nvGrpSpPr>
          <p:cNvPr id="10" name="Group 9">
            <a:extLst>
              <a:ext uri="{FF2B5EF4-FFF2-40B4-BE49-F238E27FC236}">
                <a16:creationId xmlns:a16="http://schemas.microsoft.com/office/drawing/2014/main" id="{E55BE9A5-8C4F-0CAC-6125-A09AA126F8EC}"/>
              </a:ext>
            </a:extLst>
          </p:cNvPr>
          <p:cNvGrpSpPr/>
          <p:nvPr/>
        </p:nvGrpSpPr>
        <p:grpSpPr>
          <a:xfrm>
            <a:off x="6228151" y="880487"/>
            <a:ext cx="4937760" cy="1005840"/>
            <a:chOff x="312834" y="-85431"/>
            <a:chExt cx="6179514" cy="1143796"/>
          </a:xfrm>
        </p:grpSpPr>
        <p:sp>
          <p:nvSpPr>
            <p:cNvPr id="36" name="Arrow: Right 35">
              <a:extLst>
                <a:ext uri="{FF2B5EF4-FFF2-40B4-BE49-F238E27FC236}">
                  <a16:creationId xmlns:a16="http://schemas.microsoft.com/office/drawing/2014/main" id="{11402BBE-499F-DFBF-802C-BB5F9BCD03EA}"/>
                </a:ext>
              </a:extLst>
            </p:cNvPr>
            <p:cNvSpPr/>
            <p:nvPr/>
          </p:nvSpPr>
          <p:spPr>
            <a:xfrm>
              <a:off x="312834" y="-85431"/>
              <a:ext cx="6179514" cy="1143796"/>
            </a:xfrm>
            <a:prstGeom prst="rightArrow">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7" name="Arrow: Right 4">
              <a:extLst>
                <a:ext uri="{FF2B5EF4-FFF2-40B4-BE49-F238E27FC236}">
                  <a16:creationId xmlns:a16="http://schemas.microsoft.com/office/drawing/2014/main" id="{6E772B95-232A-D381-B709-941D6F48F59A}"/>
                </a:ext>
              </a:extLst>
            </p:cNvPr>
            <p:cNvSpPr txBox="1"/>
            <p:nvPr/>
          </p:nvSpPr>
          <p:spPr>
            <a:xfrm>
              <a:off x="312834" y="200518"/>
              <a:ext cx="5893565" cy="571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9404" tIns="45720" rIns="45720" bIns="45720" numCol="1" spcCol="1270" anchor="ctr" anchorCtr="0">
              <a:noAutofit/>
            </a:bodyPr>
            <a:lstStyle/>
            <a:p>
              <a:pPr marL="285750" lvl="0" indent="-285750" algn="l" defTabSz="800100">
                <a:lnSpc>
                  <a:spcPct val="90000"/>
                </a:lnSpc>
                <a:spcBef>
                  <a:spcPct val="0"/>
                </a:spcBef>
                <a:spcAft>
                  <a:spcPct val="35000"/>
                </a:spcAft>
                <a:buFont typeface="Arial" panose="020B0604020202020204" pitchFamily="34" charset="0"/>
                <a:buChar char="•"/>
              </a:pPr>
              <a:r>
                <a:rPr lang="en-US" sz="1800" kern="1200" dirty="0">
                  <a:solidFill>
                    <a:schemeClr val="tx1"/>
                  </a:solidFill>
                </a:rPr>
                <a:t>Asset Acquisitions</a:t>
              </a:r>
            </a:p>
          </p:txBody>
        </p:sp>
      </p:grpSp>
      <p:grpSp>
        <p:nvGrpSpPr>
          <p:cNvPr id="11" name="Group 10">
            <a:extLst>
              <a:ext uri="{FF2B5EF4-FFF2-40B4-BE49-F238E27FC236}">
                <a16:creationId xmlns:a16="http://schemas.microsoft.com/office/drawing/2014/main" id="{7103F670-6B26-129B-D810-E722F3540D2D}"/>
              </a:ext>
            </a:extLst>
          </p:cNvPr>
          <p:cNvGrpSpPr/>
          <p:nvPr/>
        </p:nvGrpSpPr>
        <p:grpSpPr>
          <a:xfrm>
            <a:off x="6228151" y="1505685"/>
            <a:ext cx="4937760" cy="1005840"/>
            <a:chOff x="366700" y="458301"/>
            <a:chExt cx="5815107" cy="1143796"/>
          </a:xfrm>
        </p:grpSpPr>
        <p:sp>
          <p:nvSpPr>
            <p:cNvPr id="34" name="Arrow: Right 33">
              <a:extLst>
                <a:ext uri="{FF2B5EF4-FFF2-40B4-BE49-F238E27FC236}">
                  <a16:creationId xmlns:a16="http://schemas.microsoft.com/office/drawing/2014/main" id="{268A7177-4DC0-B2BC-1643-C85A0051CC73}"/>
                </a:ext>
              </a:extLst>
            </p:cNvPr>
            <p:cNvSpPr/>
            <p:nvPr/>
          </p:nvSpPr>
          <p:spPr>
            <a:xfrm>
              <a:off x="366700" y="458301"/>
              <a:ext cx="5815107" cy="1143796"/>
            </a:xfrm>
            <a:prstGeom prst="rightArrow">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5" name="Arrow: Right 6">
              <a:extLst>
                <a:ext uri="{FF2B5EF4-FFF2-40B4-BE49-F238E27FC236}">
                  <a16:creationId xmlns:a16="http://schemas.microsoft.com/office/drawing/2014/main" id="{C07F5968-C91D-03D8-49FC-25C49301780F}"/>
                </a:ext>
              </a:extLst>
            </p:cNvPr>
            <p:cNvSpPr txBox="1"/>
            <p:nvPr/>
          </p:nvSpPr>
          <p:spPr>
            <a:xfrm>
              <a:off x="366700" y="744250"/>
              <a:ext cx="5529158" cy="571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9404" tIns="45720" rIns="45720" bIns="45720" numCol="1" spcCol="1270" anchor="ctr" anchorCtr="0">
              <a:noAutofit/>
            </a:bodyPr>
            <a:lstStyle/>
            <a:p>
              <a:pPr marL="285750" lvl="0" indent="-285750" algn="l" defTabSz="800100">
                <a:lnSpc>
                  <a:spcPct val="90000"/>
                </a:lnSpc>
                <a:spcBef>
                  <a:spcPct val="0"/>
                </a:spcBef>
                <a:spcAft>
                  <a:spcPct val="35000"/>
                </a:spcAft>
                <a:buFont typeface="Arial" panose="020B0604020202020204" pitchFamily="34" charset="0"/>
                <a:buChar char="•"/>
              </a:pPr>
              <a:r>
                <a:rPr lang="en-US" sz="1800" kern="1200" dirty="0">
                  <a:solidFill>
                    <a:schemeClr val="tx1"/>
                  </a:solidFill>
                </a:rPr>
                <a:t>Revenue Bond vs. Traditional Lending</a:t>
              </a:r>
            </a:p>
          </p:txBody>
        </p:sp>
      </p:grpSp>
      <p:grpSp>
        <p:nvGrpSpPr>
          <p:cNvPr id="13" name="Group 12">
            <a:extLst>
              <a:ext uri="{FF2B5EF4-FFF2-40B4-BE49-F238E27FC236}">
                <a16:creationId xmlns:a16="http://schemas.microsoft.com/office/drawing/2014/main" id="{20829C93-719C-1F98-DA33-8CF87FB16F97}"/>
              </a:ext>
            </a:extLst>
          </p:cNvPr>
          <p:cNvGrpSpPr/>
          <p:nvPr/>
        </p:nvGrpSpPr>
        <p:grpSpPr>
          <a:xfrm>
            <a:off x="6228151" y="2130883"/>
            <a:ext cx="4937760" cy="1005840"/>
            <a:chOff x="253758" y="1144442"/>
            <a:chExt cx="5615413" cy="1143796"/>
          </a:xfrm>
        </p:grpSpPr>
        <p:sp>
          <p:nvSpPr>
            <p:cNvPr id="32" name="Arrow: Right 31">
              <a:extLst>
                <a:ext uri="{FF2B5EF4-FFF2-40B4-BE49-F238E27FC236}">
                  <a16:creationId xmlns:a16="http://schemas.microsoft.com/office/drawing/2014/main" id="{2A74D7C6-E600-E2D1-3E8F-A2CCFD71ED22}"/>
                </a:ext>
              </a:extLst>
            </p:cNvPr>
            <p:cNvSpPr/>
            <p:nvPr/>
          </p:nvSpPr>
          <p:spPr>
            <a:xfrm>
              <a:off x="253758" y="1144442"/>
              <a:ext cx="5615413" cy="1143796"/>
            </a:xfrm>
            <a:prstGeom prst="rightArrow">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33" name="Arrow: Right 8">
              <a:extLst>
                <a:ext uri="{FF2B5EF4-FFF2-40B4-BE49-F238E27FC236}">
                  <a16:creationId xmlns:a16="http://schemas.microsoft.com/office/drawing/2014/main" id="{6E08B191-1DC7-1446-FF28-A42B137591F6}"/>
                </a:ext>
              </a:extLst>
            </p:cNvPr>
            <p:cNvSpPr txBox="1"/>
            <p:nvPr/>
          </p:nvSpPr>
          <p:spPr>
            <a:xfrm>
              <a:off x="253758" y="1430391"/>
              <a:ext cx="5329464" cy="571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9404" tIns="45720" rIns="45720" bIns="45720" numCol="1" spcCol="1270" anchor="ctr" anchorCtr="0">
              <a:noAutofit/>
            </a:bodyPr>
            <a:lstStyle/>
            <a:p>
              <a:pPr marL="285750" lvl="0" indent="-285750" algn="l" defTabSz="800100">
                <a:lnSpc>
                  <a:spcPct val="90000"/>
                </a:lnSpc>
                <a:spcBef>
                  <a:spcPct val="0"/>
                </a:spcBef>
                <a:spcAft>
                  <a:spcPct val="35000"/>
                </a:spcAft>
                <a:buFont typeface="Arial" panose="020B0604020202020204" pitchFamily="34" charset="0"/>
                <a:buChar char="•"/>
              </a:pPr>
              <a:r>
                <a:rPr lang="en-US" sz="1800" kern="1200" dirty="0">
                  <a:solidFill>
                    <a:schemeClr val="tx1"/>
                  </a:solidFill>
                </a:rPr>
                <a:t>Development Finance Agency</a:t>
              </a:r>
            </a:p>
          </p:txBody>
        </p:sp>
      </p:grpSp>
      <p:grpSp>
        <p:nvGrpSpPr>
          <p:cNvPr id="48" name="Group 47">
            <a:extLst>
              <a:ext uri="{FF2B5EF4-FFF2-40B4-BE49-F238E27FC236}">
                <a16:creationId xmlns:a16="http://schemas.microsoft.com/office/drawing/2014/main" id="{6FDB6ABE-3FB2-548A-4774-E1D6C4034A36}"/>
              </a:ext>
            </a:extLst>
          </p:cNvPr>
          <p:cNvGrpSpPr/>
          <p:nvPr/>
        </p:nvGrpSpPr>
        <p:grpSpPr>
          <a:xfrm>
            <a:off x="6228151" y="2756081"/>
            <a:ext cx="4937760" cy="1005840"/>
            <a:chOff x="269885" y="1659158"/>
            <a:chExt cx="5551653" cy="1143796"/>
          </a:xfrm>
        </p:grpSpPr>
        <p:sp>
          <p:nvSpPr>
            <p:cNvPr id="49" name="Arrow: Right 48">
              <a:extLst>
                <a:ext uri="{FF2B5EF4-FFF2-40B4-BE49-F238E27FC236}">
                  <a16:creationId xmlns:a16="http://schemas.microsoft.com/office/drawing/2014/main" id="{4E16C9EC-AE68-2097-6477-C1363FED4CAD}"/>
                </a:ext>
              </a:extLst>
            </p:cNvPr>
            <p:cNvSpPr/>
            <p:nvPr/>
          </p:nvSpPr>
          <p:spPr>
            <a:xfrm>
              <a:off x="269885" y="1659158"/>
              <a:ext cx="5551653" cy="1143796"/>
            </a:xfrm>
            <a:prstGeom prst="rightArrow">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0" name="Arrow: Right 10">
              <a:extLst>
                <a:ext uri="{FF2B5EF4-FFF2-40B4-BE49-F238E27FC236}">
                  <a16:creationId xmlns:a16="http://schemas.microsoft.com/office/drawing/2014/main" id="{83710596-3BB8-093B-4637-A88684C64FDC}"/>
                </a:ext>
              </a:extLst>
            </p:cNvPr>
            <p:cNvSpPr txBox="1"/>
            <p:nvPr/>
          </p:nvSpPr>
          <p:spPr>
            <a:xfrm>
              <a:off x="269885" y="1945107"/>
              <a:ext cx="5265704" cy="571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9404" tIns="45720" rIns="45720" bIns="45720" numCol="1" spcCol="1270" anchor="ctr" anchorCtr="0">
              <a:noAutofit/>
            </a:bodyPr>
            <a:lstStyle/>
            <a:p>
              <a:pPr marL="285750" lvl="0" indent="-285750" algn="l" defTabSz="800100">
                <a:lnSpc>
                  <a:spcPct val="90000"/>
                </a:lnSpc>
                <a:spcBef>
                  <a:spcPct val="0"/>
                </a:spcBef>
                <a:spcAft>
                  <a:spcPct val="35000"/>
                </a:spcAft>
                <a:buFont typeface="Arial" panose="020B0604020202020204" pitchFamily="34" charset="0"/>
                <a:buChar char="•"/>
              </a:pPr>
              <a:r>
                <a:rPr lang="en-US" sz="1800" kern="1200" dirty="0">
                  <a:solidFill>
                    <a:schemeClr val="tx1"/>
                  </a:solidFill>
                </a:rPr>
                <a:t>Economic Development </a:t>
              </a:r>
            </a:p>
          </p:txBody>
        </p:sp>
      </p:grpSp>
      <p:grpSp>
        <p:nvGrpSpPr>
          <p:cNvPr id="51" name="Group 50">
            <a:extLst>
              <a:ext uri="{FF2B5EF4-FFF2-40B4-BE49-F238E27FC236}">
                <a16:creationId xmlns:a16="http://schemas.microsoft.com/office/drawing/2014/main" id="{3A77030B-374E-3F2E-1200-6E072F473C25}"/>
              </a:ext>
            </a:extLst>
          </p:cNvPr>
          <p:cNvGrpSpPr/>
          <p:nvPr/>
        </p:nvGrpSpPr>
        <p:grpSpPr>
          <a:xfrm>
            <a:off x="6228151" y="3381279"/>
            <a:ext cx="4937760" cy="1005840"/>
            <a:chOff x="876957" y="2277849"/>
            <a:chExt cx="5615413" cy="1143796"/>
          </a:xfrm>
        </p:grpSpPr>
        <p:sp>
          <p:nvSpPr>
            <p:cNvPr id="52" name="Arrow: Right 51">
              <a:extLst>
                <a:ext uri="{FF2B5EF4-FFF2-40B4-BE49-F238E27FC236}">
                  <a16:creationId xmlns:a16="http://schemas.microsoft.com/office/drawing/2014/main" id="{8A387024-1D2B-8BE1-B32D-BADDD20C23AC}"/>
                </a:ext>
              </a:extLst>
            </p:cNvPr>
            <p:cNvSpPr/>
            <p:nvPr/>
          </p:nvSpPr>
          <p:spPr>
            <a:xfrm>
              <a:off x="876957" y="2277849"/>
              <a:ext cx="5615413" cy="1143796"/>
            </a:xfrm>
            <a:prstGeom prst="rightArrow">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3" name="Arrow: Right 12">
              <a:extLst>
                <a:ext uri="{FF2B5EF4-FFF2-40B4-BE49-F238E27FC236}">
                  <a16:creationId xmlns:a16="http://schemas.microsoft.com/office/drawing/2014/main" id="{FDA9E67B-FC6A-DE5D-43A7-88CF81DC63AF}"/>
                </a:ext>
              </a:extLst>
            </p:cNvPr>
            <p:cNvSpPr txBox="1"/>
            <p:nvPr/>
          </p:nvSpPr>
          <p:spPr>
            <a:xfrm>
              <a:off x="876957" y="2563798"/>
              <a:ext cx="5329464" cy="571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9404" tIns="45720" rIns="45720" bIns="45720" numCol="1" spcCol="1270" anchor="ctr" anchorCtr="0">
              <a:noAutofit/>
            </a:bodyPr>
            <a:lstStyle/>
            <a:p>
              <a:pPr marL="285750" lvl="0" indent="-285750" algn="l" defTabSz="800100">
                <a:lnSpc>
                  <a:spcPct val="90000"/>
                </a:lnSpc>
                <a:spcBef>
                  <a:spcPct val="0"/>
                </a:spcBef>
                <a:spcAft>
                  <a:spcPct val="35000"/>
                </a:spcAft>
                <a:buFont typeface="Arial" panose="020B0604020202020204" pitchFamily="34" charset="0"/>
                <a:buChar char="•"/>
              </a:pPr>
              <a:r>
                <a:rPr lang="en-US" sz="1800" kern="1200" dirty="0">
                  <a:solidFill>
                    <a:schemeClr val="tx1"/>
                  </a:solidFill>
                </a:rPr>
                <a:t>Entrepreneurship</a:t>
              </a:r>
              <a:endParaRPr lang="en-US" sz="1700" kern="1200" dirty="0">
                <a:solidFill>
                  <a:schemeClr val="tx1"/>
                </a:solidFill>
              </a:endParaRPr>
            </a:p>
          </p:txBody>
        </p:sp>
      </p:grpSp>
      <p:grpSp>
        <p:nvGrpSpPr>
          <p:cNvPr id="55" name="Group 54">
            <a:extLst>
              <a:ext uri="{FF2B5EF4-FFF2-40B4-BE49-F238E27FC236}">
                <a16:creationId xmlns:a16="http://schemas.microsoft.com/office/drawing/2014/main" id="{02BC50ED-B866-FAA2-ABB0-9EA1A31CDD6C}"/>
              </a:ext>
            </a:extLst>
          </p:cNvPr>
          <p:cNvGrpSpPr/>
          <p:nvPr/>
        </p:nvGrpSpPr>
        <p:grpSpPr>
          <a:xfrm>
            <a:off x="6228151" y="5256875"/>
            <a:ext cx="4937760" cy="1005840"/>
            <a:chOff x="310609" y="3453411"/>
            <a:chExt cx="6179514" cy="1143796"/>
          </a:xfrm>
        </p:grpSpPr>
        <p:sp>
          <p:nvSpPr>
            <p:cNvPr id="56" name="Arrow: Right 55">
              <a:extLst>
                <a:ext uri="{FF2B5EF4-FFF2-40B4-BE49-F238E27FC236}">
                  <a16:creationId xmlns:a16="http://schemas.microsoft.com/office/drawing/2014/main" id="{AD5E19CC-1C88-5B43-917E-B30EDA8C9FE6}"/>
                </a:ext>
              </a:extLst>
            </p:cNvPr>
            <p:cNvSpPr/>
            <p:nvPr/>
          </p:nvSpPr>
          <p:spPr>
            <a:xfrm>
              <a:off x="310609" y="3453411"/>
              <a:ext cx="6179514" cy="1143796"/>
            </a:xfrm>
            <a:prstGeom prst="rightArrow">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57" name="Arrow: Right 4">
              <a:extLst>
                <a:ext uri="{FF2B5EF4-FFF2-40B4-BE49-F238E27FC236}">
                  <a16:creationId xmlns:a16="http://schemas.microsoft.com/office/drawing/2014/main" id="{5FBDC2D7-E383-B341-01D8-DDD655EDBAE1}"/>
                </a:ext>
              </a:extLst>
            </p:cNvPr>
            <p:cNvSpPr txBox="1"/>
            <p:nvPr/>
          </p:nvSpPr>
          <p:spPr>
            <a:xfrm>
              <a:off x="310609" y="3739360"/>
              <a:ext cx="5893565" cy="571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9404" tIns="45720" rIns="45720" bIns="45720" numCol="1" spcCol="1270" anchor="ctr" anchorCtr="0">
              <a:noAutofit/>
            </a:bodyPr>
            <a:lstStyle/>
            <a:p>
              <a:pPr marL="285750" lvl="0" indent="-285750" algn="l" defTabSz="800100">
                <a:lnSpc>
                  <a:spcPct val="90000"/>
                </a:lnSpc>
                <a:spcBef>
                  <a:spcPct val="0"/>
                </a:spcBef>
                <a:spcAft>
                  <a:spcPct val="35000"/>
                </a:spcAft>
                <a:buFont typeface="Arial" panose="020B0604020202020204" pitchFamily="34" charset="0"/>
                <a:buChar char="•"/>
              </a:pPr>
              <a:r>
                <a:rPr lang="en-US" sz="1800" kern="1200" dirty="0">
                  <a:solidFill>
                    <a:schemeClr val="tx1"/>
                  </a:solidFill>
                </a:rPr>
                <a:t>New Market Tax Credits </a:t>
              </a:r>
            </a:p>
          </p:txBody>
        </p:sp>
      </p:grpSp>
      <p:grpSp>
        <p:nvGrpSpPr>
          <p:cNvPr id="58" name="Group 57">
            <a:extLst>
              <a:ext uri="{FF2B5EF4-FFF2-40B4-BE49-F238E27FC236}">
                <a16:creationId xmlns:a16="http://schemas.microsoft.com/office/drawing/2014/main" id="{396B8C17-88D4-F613-122C-4A9FF6CFE13B}"/>
              </a:ext>
            </a:extLst>
          </p:cNvPr>
          <p:cNvGrpSpPr/>
          <p:nvPr/>
        </p:nvGrpSpPr>
        <p:grpSpPr>
          <a:xfrm>
            <a:off x="6228151" y="4006477"/>
            <a:ext cx="4937760" cy="1005840"/>
            <a:chOff x="677285" y="2881358"/>
            <a:chExt cx="5815107" cy="1143796"/>
          </a:xfrm>
        </p:grpSpPr>
        <p:sp>
          <p:nvSpPr>
            <p:cNvPr id="59" name="Arrow: Right 58">
              <a:extLst>
                <a:ext uri="{FF2B5EF4-FFF2-40B4-BE49-F238E27FC236}">
                  <a16:creationId xmlns:a16="http://schemas.microsoft.com/office/drawing/2014/main" id="{9F48E5A6-A899-4869-892B-E56575803288}"/>
                </a:ext>
              </a:extLst>
            </p:cNvPr>
            <p:cNvSpPr/>
            <p:nvPr/>
          </p:nvSpPr>
          <p:spPr>
            <a:xfrm>
              <a:off x="677285" y="2881358"/>
              <a:ext cx="5815107" cy="1143796"/>
            </a:xfrm>
            <a:prstGeom prst="rightArrow">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0" name="Arrow: Right 14">
              <a:extLst>
                <a:ext uri="{FF2B5EF4-FFF2-40B4-BE49-F238E27FC236}">
                  <a16:creationId xmlns:a16="http://schemas.microsoft.com/office/drawing/2014/main" id="{BAB983DA-4A29-0437-BC90-EC0EF708669E}"/>
                </a:ext>
              </a:extLst>
            </p:cNvPr>
            <p:cNvSpPr txBox="1"/>
            <p:nvPr/>
          </p:nvSpPr>
          <p:spPr>
            <a:xfrm>
              <a:off x="677285" y="3167307"/>
              <a:ext cx="5529158" cy="571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9404" tIns="45720" rIns="45720" bIns="45720" numCol="1" spcCol="1270" anchor="ctr" anchorCtr="0">
              <a:noAutofit/>
            </a:bodyPr>
            <a:lstStyle/>
            <a:p>
              <a:pPr marL="285750" lvl="0" indent="-285750" algn="l" defTabSz="800100">
                <a:lnSpc>
                  <a:spcPct val="90000"/>
                </a:lnSpc>
                <a:spcBef>
                  <a:spcPct val="0"/>
                </a:spcBef>
                <a:spcAft>
                  <a:spcPct val="35000"/>
                </a:spcAft>
                <a:buFont typeface="Arial" panose="020B0604020202020204" pitchFamily="34" charset="0"/>
                <a:buChar char="•"/>
              </a:pPr>
              <a:r>
                <a:rPr lang="en-US" sz="1800" kern="1200" dirty="0">
                  <a:solidFill>
                    <a:schemeClr val="tx1"/>
                  </a:solidFill>
                </a:rPr>
                <a:t>Public Private Partnerships</a:t>
              </a:r>
            </a:p>
          </p:txBody>
        </p:sp>
      </p:grpSp>
      <p:grpSp>
        <p:nvGrpSpPr>
          <p:cNvPr id="61" name="Group 60">
            <a:extLst>
              <a:ext uri="{FF2B5EF4-FFF2-40B4-BE49-F238E27FC236}">
                <a16:creationId xmlns:a16="http://schemas.microsoft.com/office/drawing/2014/main" id="{CDC6FC8F-FC64-3704-E484-716659AB3F7C}"/>
              </a:ext>
            </a:extLst>
          </p:cNvPr>
          <p:cNvGrpSpPr/>
          <p:nvPr/>
        </p:nvGrpSpPr>
        <p:grpSpPr>
          <a:xfrm>
            <a:off x="6228151" y="4631675"/>
            <a:ext cx="4937760" cy="1005840"/>
            <a:chOff x="310609" y="3453411"/>
            <a:chExt cx="6179514" cy="1143796"/>
          </a:xfrm>
        </p:grpSpPr>
        <p:sp>
          <p:nvSpPr>
            <p:cNvPr id="62" name="Arrow: Right 61">
              <a:extLst>
                <a:ext uri="{FF2B5EF4-FFF2-40B4-BE49-F238E27FC236}">
                  <a16:creationId xmlns:a16="http://schemas.microsoft.com/office/drawing/2014/main" id="{34242C0B-AA57-9861-5FA1-B351232C27BE}"/>
                </a:ext>
              </a:extLst>
            </p:cNvPr>
            <p:cNvSpPr/>
            <p:nvPr/>
          </p:nvSpPr>
          <p:spPr>
            <a:xfrm>
              <a:off x="310609" y="3453411"/>
              <a:ext cx="6179514" cy="1143796"/>
            </a:xfrm>
            <a:prstGeom prst="rightArrow">
              <a:avLst/>
            </a:prstGeom>
            <a:solidFill>
              <a:schemeClr val="bg1">
                <a:lumMod val="9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3" name="Arrow: Right 16">
              <a:extLst>
                <a:ext uri="{FF2B5EF4-FFF2-40B4-BE49-F238E27FC236}">
                  <a16:creationId xmlns:a16="http://schemas.microsoft.com/office/drawing/2014/main" id="{28226BEF-148C-BA52-9BA6-DC7F7C385584}"/>
                </a:ext>
              </a:extLst>
            </p:cNvPr>
            <p:cNvSpPr txBox="1"/>
            <p:nvPr/>
          </p:nvSpPr>
          <p:spPr>
            <a:xfrm>
              <a:off x="310609" y="3739360"/>
              <a:ext cx="5893565" cy="5718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9404" tIns="45720" rIns="45720" bIns="45720" numCol="1" spcCol="1270" anchor="ctr" anchorCtr="0">
              <a:noAutofit/>
            </a:bodyPr>
            <a:lstStyle/>
            <a:p>
              <a:pPr marL="285750" lvl="0" indent="-285750" algn="l" defTabSz="800100">
                <a:lnSpc>
                  <a:spcPct val="90000"/>
                </a:lnSpc>
                <a:spcBef>
                  <a:spcPct val="0"/>
                </a:spcBef>
                <a:spcAft>
                  <a:spcPct val="35000"/>
                </a:spcAft>
                <a:buFont typeface="Arial" panose="020B0604020202020204" pitchFamily="34" charset="0"/>
                <a:buChar char="•"/>
              </a:pPr>
              <a:r>
                <a:rPr lang="en-US" sz="1800" kern="1200" dirty="0">
                  <a:solidFill>
                    <a:schemeClr val="tx1"/>
                  </a:solidFill>
                </a:rPr>
                <a:t>Investment Tools</a:t>
              </a:r>
            </a:p>
          </p:txBody>
        </p:sp>
      </p:grpSp>
      <p:sp>
        <p:nvSpPr>
          <p:cNvPr id="65" name="Left Brace 64">
            <a:extLst>
              <a:ext uri="{FF2B5EF4-FFF2-40B4-BE49-F238E27FC236}">
                <a16:creationId xmlns:a16="http://schemas.microsoft.com/office/drawing/2014/main" id="{183925CE-22BE-B6BD-BDF7-2A2680E98F0D}"/>
              </a:ext>
            </a:extLst>
          </p:cNvPr>
          <p:cNvSpPr/>
          <p:nvPr/>
        </p:nvSpPr>
        <p:spPr>
          <a:xfrm>
            <a:off x="5355321" y="979119"/>
            <a:ext cx="1033549" cy="5123583"/>
          </a:xfrm>
          <a:prstGeom prst="leftBrace">
            <a:avLst>
              <a:gd name="adj1" fmla="val 50462"/>
              <a:gd name="adj2" fmla="val 50000"/>
            </a:avLst>
          </a:prstGeom>
          <a:noFill/>
          <a:ln w="38100">
            <a:solidFill>
              <a:srgbClr val="FFB04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Arrow Connector 65">
            <a:extLst>
              <a:ext uri="{FF2B5EF4-FFF2-40B4-BE49-F238E27FC236}">
                <a16:creationId xmlns:a16="http://schemas.microsoft.com/office/drawing/2014/main" id="{40F974D7-AAC6-6FE8-E5B2-0036268C68BF}"/>
              </a:ext>
            </a:extLst>
          </p:cNvPr>
          <p:cNvCxnSpPr>
            <a:cxnSpLocks/>
          </p:cNvCxnSpPr>
          <p:nvPr/>
        </p:nvCxnSpPr>
        <p:spPr>
          <a:xfrm>
            <a:off x="3403985" y="3534441"/>
            <a:ext cx="1792310" cy="0"/>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C0F767B-1C08-93E2-1D37-0304053433FE}"/>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69" name="TextBox 68">
            <a:extLst>
              <a:ext uri="{FF2B5EF4-FFF2-40B4-BE49-F238E27FC236}">
                <a16:creationId xmlns:a16="http://schemas.microsoft.com/office/drawing/2014/main" id="{2ECB9522-2EE6-0893-2336-47D17353C620}"/>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2511426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wipe(left)">
                                      <p:cBhvr>
                                        <p:cTn id="10" dur="500"/>
                                        <p:tgtEl>
                                          <p:spTgt spid="6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wipe(left)">
                                      <p:cBhvr>
                                        <p:cTn id="1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6AD9212-4B33-5880-770A-C9A6400FB640}"/>
              </a:ext>
            </a:extLst>
          </p:cNvPr>
          <p:cNvPicPr>
            <a:picLocks noChangeAspect="1"/>
          </p:cNvPicPr>
          <p:nvPr/>
        </p:nvPicPr>
        <p:blipFill rotWithShape="1">
          <a:blip r:embed="rId3">
            <a:duotone>
              <a:schemeClr val="bg2">
                <a:shade val="45000"/>
                <a:satMod val="135000"/>
              </a:schemeClr>
              <a:prstClr val="white"/>
            </a:duotone>
            <a:alphaModFix amt="35000"/>
          </a:blip>
          <a:srcRect l="-565"/>
          <a:stretch/>
        </p:blipFill>
        <p:spPr>
          <a:xfrm>
            <a:off x="0" y="-1"/>
            <a:ext cx="7603561" cy="6858000"/>
          </a:xfrm>
          <a:prstGeom prst="rect">
            <a:avLst/>
          </a:prstGeom>
        </p:spPr>
      </p:pic>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127" name="!!Picture 15">
            <a:extLst>
              <a:ext uri="{FF2B5EF4-FFF2-40B4-BE49-F238E27FC236}">
                <a16:creationId xmlns:a16="http://schemas.microsoft.com/office/drawing/2014/main" id="{4587E3AB-017A-B16B-87CE-A36EE4B04C01}"/>
              </a:ext>
            </a:extLst>
          </p:cNvPr>
          <p:cNvSpPr txBox="1"/>
          <p:nvPr/>
        </p:nvSpPr>
        <p:spPr>
          <a:xfrm>
            <a:off x="4225255" y="3055295"/>
            <a:ext cx="5711571" cy="646331"/>
          </a:xfrm>
          <a:prstGeom prst="rect">
            <a:avLst/>
          </a:prstGeom>
          <a:noFill/>
        </p:spPr>
        <p:txBody>
          <a:bodyPr wrap="square">
            <a:spAutoFit/>
          </a:bodyPr>
          <a:lstStyle/>
          <a:p>
            <a:r>
              <a:rPr lang="en-US" sz="3600" b="1" dirty="0">
                <a:latin typeface="Arial" panose="020B0604020202020204" pitchFamily="34" charset="0"/>
                <a:ea typeface="Montserrat"/>
                <a:cs typeface="Arial" panose="020B0604020202020204" pitchFamily="34" charset="0"/>
                <a:sym typeface="Montserrat"/>
              </a:rPr>
              <a:t>Feedback &amp; Questions</a:t>
            </a:r>
          </a:p>
        </p:txBody>
      </p:sp>
      <p:pic>
        <p:nvPicPr>
          <p:cNvPr id="2" name="Graphic 1" descr="Dollar outline">
            <a:extLst>
              <a:ext uri="{FF2B5EF4-FFF2-40B4-BE49-F238E27FC236}">
                <a16:creationId xmlns:a16="http://schemas.microsoft.com/office/drawing/2014/main" id="{F34ABF67-2770-0081-0882-EB2F770671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6124" y="2212195"/>
            <a:ext cx="914400" cy="914400"/>
          </a:xfrm>
          <a:prstGeom prst="rect">
            <a:avLst/>
          </a:prstGeom>
        </p:spPr>
      </p:pic>
      <p:pic>
        <p:nvPicPr>
          <p:cNvPr id="3" name="Graphic 2" descr="Single gear outline">
            <a:extLst>
              <a:ext uri="{FF2B5EF4-FFF2-40B4-BE49-F238E27FC236}">
                <a16:creationId xmlns:a16="http://schemas.microsoft.com/office/drawing/2014/main" id="{99D38BBC-123F-EB5E-7C00-0B69AF47E7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0802" y="2710654"/>
            <a:ext cx="914400" cy="914400"/>
          </a:xfrm>
          <a:prstGeom prst="rect">
            <a:avLst/>
          </a:prstGeom>
        </p:spPr>
      </p:pic>
      <p:pic>
        <p:nvPicPr>
          <p:cNvPr id="5" name="Picture 4" descr="A yellow and white circle with a logo&#10;&#10;Description automatically generated">
            <a:extLst>
              <a:ext uri="{FF2B5EF4-FFF2-40B4-BE49-F238E27FC236}">
                <a16:creationId xmlns:a16="http://schemas.microsoft.com/office/drawing/2014/main" id="{27BFD6EB-7AB1-8C0C-C541-494B7CC665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8002" y="2769890"/>
            <a:ext cx="1217142" cy="1217142"/>
          </a:xfrm>
          <a:prstGeom prst="rect">
            <a:avLst/>
          </a:prstGeom>
          <a:effectLst>
            <a:outerShdw blurRad="50800" dist="38100" dir="2700000" algn="tl" rotWithShape="0">
              <a:prstClr val="black">
                <a:alpha val="40000"/>
              </a:prstClr>
            </a:outerShdw>
          </a:effectLst>
        </p:spPr>
      </p:pic>
      <p:pic>
        <p:nvPicPr>
          <p:cNvPr id="6" name="Graphic 5" descr="Open hand with solid fill">
            <a:extLst>
              <a:ext uri="{FF2B5EF4-FFF2-40B4-BE49-F238E27FC236}">
                <a16:creationId xmlns:a16="http://schemas.microsoft.com/office/drawing/2014/main" id="{3D8E81AD-0F06-BEB4-4453-18A46B756C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771933">
            <a:off x="2364284" y="3471889"/>
            <a:ext cx="1104576" cy="1104576"/>
          </a:xfrm>
          <a:prstGeom prst="rect">
            <a:avLst/>
          </a:prstGeom>
        </p:spPr>
      </p:pic>
      <p:sp>
        <p:nvSpPr>
          <p:cNvPr id="22" name="TextBox 21">
            <a:extLst>
              <a:ext uri="{FF2B5EF4-FFF2-40B4-BE49-F238E27FC236}">
                <a16:creationId xmlns:a16="http://schemas.microsoft.com/office/drawing/2014/main" id="{ABC64215-021D-FCDE-0A7A-4A4A8F80270F}"/>
              </a:ext>
            </a:extLst>
          </p:cNvPr>
          <p:cNvSpPr txBox="1"/>
          <p:nvPr/>
        </p:nvSpPr>
        <p:spPr>
          <a:xfrm>
            <a:off x="8676861" y="6006241"/>
            <a:ext cx="2911904" cy="646331"/>
          </a:xfrm>
          <a:prstGeom prst="rect">
            <a:avLst/>
          </a:prstGeom>
          <a:noFill/>
        </p:spPr>
        <p:txBody>
          <a:bodyPr wrap="square">
            <a:spAutoFit/>
          </a:bodyPr>
          <a:lstStyle/>
          <a:p>
            <a:r>
              <a:rPr lang="en-US" sz="3600" b="1" dirty="0">
                <a:solidFill>
                  <a:schemeClr val="bg1">
                    <a:lumMod val="75000"/>
                  </a:schemeClr>
                </a:solidFill>
                <a:latin typeface="Arial" panose="020B0604020202020204" pitchFamily="34" charset="0"/>
                <a:sym typeface="Montserrat"/>
              </a:rPr>
              <a:t>Thank you.</a:t>
            </a:r>
            <a:endParaRPr lang="en-US" sz="3600" dirty="0">
              <a:solidFill>
                <a:schemeClr val="bg1">
                  <a:lumMod val="75000"/>
                </a:schemeClr>
              </a:solidFill>
            </a:endParaRPr>
          </a:p>
        </p:txBody>
      </p:sp>
      <p:sp>
        <p:nvSpPr>
          <p:cNvPr id="4" name="TextBox 3">
            <a:extLst>
              <a:ext uri="{FF2B5EF4-FFF2-40B4-BE49-F238E27FC236}">
                <a16:creationId xmlns:a16="http://schemas.microsoft.com/office/drawing/2014/main" id="{AC008545-F780-4A7C-487E-4F16F4AD0B3F}"/>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1092596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72EF71-4BF2-E155-98A0-4E11C55F6911}"/>
              </a:ext>
            </a:extLst>
          </p:cNvPr>
          <p:cNvPicPr>
            <a:picLocks noChangeAspect="1"/>
          </p:cNvPicPr>
          <p:nvPr/>
        </p:nvPicPr>
        <p:blipFill rotWithShape="1">
          <a:blip r:embed="rId2">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21" name="!!TextBox 3">
            <a:extLst>
              <a:ext uri="{FF2B5EF4-FFF2-40B4-BE49-F238E27FC236}">
                <a16:creationId xmlns:a16="http://schemas.microsoft.com/office/drawing/2014/main" id="{C83EB05B-3AA3-254C-58A2-59F7174162C5}"/>
              </a:ext>
            </a:extLst>
          </p:cNvPr>
          <p:cNvSpPr txBox="1">
            <a:spLocks noChangeArrowheads="1"/>
          </p:cNvSpPr>
          <p:nvPr/>
        </p:nvSpPr>
        <p:spPr bwMode="auto">
          <a:xfrm>
            <a:off x="701233" y="2013993"/>
            <a:ext cx="33718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B04F"/>
                </a:solidFill>
                <a:effectLst/>
                <a:latin typeface="Arial Narrow" panose="020B0606020202030204" pitchFamily="34" charset="0"/>
                <a:ea typeface="Arial" panose="020B0604020202020204" pitchFamily="34" charset="0"/>
                <a:cs typeface="Arial" panose="020B0604020202020204" pitchFamily="34" charset="0"/>
              </a:rPr>
              <a:t>GOAL 1 | ELIMINATE BARRIERS TO STUDENT ACCESS AND SUCCESS </a:t>
            </a:r>
            <a:endParaRPr kumimoji="0" lang="en-US" altLang="en-US" sz="1000" b="0" i="0" u="none" strike="noStrike" cap="none" normalizeH="0" baseline="0" dirty="0">
              <a:ln>
                <a:noFill/>
              </a:ln>
              <a:solidFill>
                <a:srgbClr val="FFB04F"/>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SD 1: </a:t>
            </a:r>
            <a:r>
              <a:rPr kumimoji="0" lang="en-US" altLang="en-US" sz="1400" b="0"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Support the colleges in creating efficient processes and accessible, user-friendly customer services.</a:t>
            </a:r>
            <a:endParaRPr kumimoji="0" lang="en-US" altLang="en-US" sz="2400" b="0" i="0" u="none" strike="noStrike" cap="none" normalizeH="0" baseline="0" dirty="0">
              <a:ln>
                <a:noFill/>
              </a:ln>
              <a:solidFill>
                <a:schemeClr val="tx1"/>
              </a:solidFill>
              <a:effectLst/>
              <a:latin typeface="Arial Narrow" panose="020B0606020202030204" pitchFamily="34" charset="0"/>
            </a:endParaRPr>
          </a:p>
        </p:txBody>
      </p:sp>
      <p:sp>
        <p:nvSpPr>
          <p:cNvPr id="22" name="!!TextBox 4">
            <a:extLst>
              <a:ext uri="{FF2B5EF4-FFF2-40B4-BE49-F238E27FC236}">
                <a16:creationId xmlns:a16="http://schemas.microsoft.com/office/drawing/2014/main" id="{4A8BD82C-CFE9-8A21-DD19-BE202EC80309}"/>
              </a:ext>
            </a:extLst>
          </p:cNvPr>
          <p:cNvSpPr txBox="1">
            <a:spLocks noChangeArrowheads="1"/>
          </p:cNvSpPr>
          <p:nvPr/>
        </p:nvSpPr>
        <p:spPr bwMode="auto">
          <a:xfrm>
            <a:off x="701233" y="3505632"/>
            <a:ext cx="32829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400" b="1" dirty="0">
                <a:solidFill>
                  <a:srgbClr val="FFB04F"/>
                </a:solidFill>
                <a:latin typeface="Arial Narrow" panose="020B0606020202030204" pitchFamily="34" charset="0"/>
                <a:cs typeface="Arial" panose="020B0604020202020204" pitchFamily="34" charset="0"/>
              </a:rPr>
              <a:t>GOAL 2 | BE A DIVERSE, EQUITABLE, INCLUSIVE, AND ANTI-RACIST INSTITUTION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SD 2: </a:t>
            </a:r>
            <a:r>
              <a:rPr kumimoji="0" lang="en-US" altLang="en-US" sz="1400" b="0"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Develop a diverse SBCCD workforce of individuals who are culturally competent; understand the communities they serve; honor equity, inclusivity, and anti-racism; and are supported with ongoing professional development.</a:t>
            </a:r>
            <a:endParaRPr kumimoji="0" lang="en-US" altLang="en-US" sz="2400" b="0" i="0" u="none" strike="noStrike" cap="none" normalizeH="0" baseline="0" dirty="0">
              <a:ln>
                <a:noFill/>
              </a:ln>
              <a:solidFill>
                <a:schemeClr val="tx1"/>
              </a:solidFill>
              <a:effectLst/>
              <a:latin typeface="Arial Narrow" panose="020B0606020202030204" pitchFamily="34" charset="0"/>
            </a:endParaRPr>
          </a:p>
        </p:txBody>
      </p:sp>
      <p:sp>
        <p:nvSpPr>
          <p:cNvPr id="23" name="!!TextBox 5">
            <a:extLst>
              <a:ext uri="{FF2B5EF4-FFF2-40B4-BE49-F238E27FC236}">
                <a16:creationId xmlns:a16="http://schemas.microsoft.com/office/drawing/2014/main" id="{D7B93604-66F1-1222-DC31-868D81D53E97}"/>
              </a:ext>
            </a:extLst>
          </p:cNvPr>
          <p:cNvSpPr txBox="1">
            <a:spLocks noChangeArrowheads="1"/>
          </p:cNvSpPr>
          <p:nvPr/>
        </p:nvSpPr>
        <p:spPr bwMode="auto">
          <a:xfrm>
            <a:off x="4387850" y="2013993"/>
            <a:ext cx="3657600" cy="400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0">
              <a:lnSpc>
                <a:spcPct val="100000"/>
              </a:lnSpc>
              <a:buClrTx/>
              <a:buSzTx/>
              <a:buFontTx/>
              <a:buNone/>
              <a:tabLst/>
            </a:pPr>
            <a:r>
              <a:rPr lang="en-US" altLang="en-US" sz="1400" b="1" dirty="0">
                <a:solidFill>
                  <a:srgbClr val="FFB04F"/>
                </a:solidFill>
                <a:latin typeface="Arial Narrow" panose="020B0606020202030204" pitchFamily="34" charset="0"/>
                <a:cs typeface="Arial" panose="020B0604020202020204" pitchFamily="34" charset="0"/>
              </a:rPr>
              <a:t>GOAL 3 | BE A LEADER AND PARTNER IN ADDRESSING REGIONAL ISSUES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SD 3.1:  </a:t>
            </a:r>
            <a:r>
              <a:rPr kumimoji="0" lang="en-US" altLang="en-US" sz="1400" b="0"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Partner with business, industry, and community organizations to create education and training that leads to employment of SBCCD students and advancement in the workplace</a:t>
            </a:r>
            <a:r>
              <a:rPr kumimoji="0" lang="en-US" altLang="en-US" sz="1400" b="1"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a:t>
            </a:r>
            <a:r>
              <a:rPr kumimoji="0" lang="en-US" altLang="en-US" sz="1400" b="0"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 </a:t>
            </a:r>
            <a:endParaRPr kumimoji="0" lang="en-US" altLang="en-US" sz="10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SD 3.2: </a:t>
            </a:r>
            <a:r>
              <a:rPr kumimoji="0" lang="en-US" altLang="en-US" sz="1400" b="0"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Institutionalize a commitment to cultivating leadership skills within the District by providing professional development that expands SBCCD’s ability to influence economic, educational, and sustainability initiatives in the region, state, and country.</a:t>
            </a:r>
            <a:r>
              <a:rPr kumimoji="0" lang="en-US" altLang="en-US" sz="1400" b="0" i="0" u="none" strike="noStrike" cap="none" normalizeH="0" baseline="0" dirty="0">
                <a:ln>
                  <a:noFill/>
                </a:ln>
                <a:solidFill>
                  <a:schemeClr val="tx1"/>
                </a:solidFill>
                <a:effectLst/>
                <a:latin typeface="Arial Narrow" panose="020B0606020202030204" pitchFamily="34" charset="0"/>
                <a:ea typeface="Arial" panose="020B0604020202020204" pitchFamily="34" charset="0"/>
                <a:cs typeface="Times New Roman" panose="02020603050405020304" pitchFamily="18" charset="0"/>
              </a:rPr>
              <a:t> </a:t>
            </a:r>
            <a:endParaRPr kumimoji="0" lang="en-US" altLang="en-US" sz="10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SD 3.3: </a:t>
            </a:r>
            <a:r>
              <a:rPr kumimoji="0" lang="en-US" altLang="en-US" sz="1400" b="0"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Work with municipal, regional, state, and federal representatives in a unified effort to ensure that educational and employment needs of the region are understood, articulated, and advocated for funding.</a:t>
            </a:r>
            <a:endParaRPr kumimoji="0" lang="en-US" altLang="en-US" sz="1000" b="0" i="0" u="none" strike="noStrike" cap="none" normalizeH="0" baseline="0" dirty="0">
              <a:ln>
                <a:noFill/>
              </a:ln>
              <a:solidFill>
                <a:schemeClr val="tx1"/>
              </a:solidFill>
              <a:effectLst/>
              <a:latin typeface="Arial Narrow" panose="020B0606020202030204" pitchFamily="34" charset="0"/>
            </a:endParaRPr>
          </a:p>
        </p:txBody>
      </p:sp>
      <p:sp>
        <p:nvSpPr>
          <p:cNvPr id="24" name="!!TextBox 6">
            <a:extLst>
              <a:ext uri="{FF2B5EF4-FFF2-40B4-BE49-F238E27FC236}">
                <a16:creationId xmlns:a16="http://schemas.microsoft.com/office/drawing/2014/main" id="{3E4E4ABA-E0EB-0D36-ED78-44C8E4E9157E}"/>
              </a:ext>
            </a:extLst>
          </p:cNvPr>
          <p:cNvSpPr txBox="1">
            <a:spLocks noChangeArrowheads="1"/>
          </p:cNvSpPr>
          <p:nvPr/>
        </p:nvSpPr>
        <p:spPr bwMode="auto">
          <a:xfrm>
            <a:off x="8360216" y="2013993"/>
            <a:ext cx="319806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R="0" lvl="0" indent="0" eaLnBrk="0" fontAlgn="base" hangingPunct="0">
              <a:lnSpc>
                <a:spcPct val="100000"/>
              </a:lnSpc>
              <a:spcBef>
                <a:spcPct val="0"/>
              </a:spcBef>
              <a:spcAft>
                <a:spcPct val="0"/>
              </a:spcAft>
              <a:buClrTx/>
              <a:buSzTx/>
              <a:buFontTx/>
              <a:buNone/>
              <a:tabLst/>
            </a:pPr>
            <a:r>
              <a:rPr lang="en-US" altLang="en-US" sz="1400" b="1" dirty="0">
                <a:solidFill>
                  <a:srgbClr val="FFB04F"/>
                </a:solidFill>
                <a:latin typeface="Arial Narrow" panose="020B0606020202030204" pitchFamily="34" charset="0"/>
                <a:cs typeface="Arial" panose="020B0604020202020204" pitchFamily="34" charset="0"/>
              </a:rPr>
              <a:t>GOAL 4 | ENSURE FISCAL ACCOUNTABILITY/SUSTAINABILITY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SD 4: </a:t>
            </a:r>
            <a:r>
              <a:rPr kumimoji="0" lang="en-US" altLang="en-US" sz="1400" b="0"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Maximize the acquisition, investment, management, and sustainability of SBCCD funds, facilities, systems, and technologies; support ongoing innovation and user training to ensure District viability, fiscal </a:t>
            </a:r>
            <a:endParaRPr kumimoji="0" lang="en-US" altLang="en-US" sz="10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accountability, and reduced student costs.</a:t>
            </a:r>
            <a:endParaRPr kumimoji="0" lang="en-US" altLang="en-US" sz="2400" b="0" i="0" u="none" strike="noStrike" cap="none" normalizeH="0" baseline="0" dirty="0">
              <a:ln>
                <a:noFill/>
              </a:ln>
              <a:solidFill>
                <a:schemeClr val="tx1"/>
              </a:solidFill>
              <a:effectLst/>
              <a:latin typeface="Arial Narrow" panose="020B0606020202030204" pitchFamily="34" charset="0"/>
            </a:endParaRPr>
          </a:p>
        </p:txBody>
      </p:sp>
      <p:sp>
        <p:nvSpPr>
          <p:cNvPr id="26" name="!!Picture 15">
            <a:extLst>
              <a:ext uri="{FF2B5EF4-FFF2-40B4-BE49-F238E27FC236}">
                <a16:creationId xmlns:a16="http://schemas.microsoft.com/office/drawing/2014/main" id="{167B8CE7-D990-32FF-41D3-22955177410D}"/>
              </a:ext>
            </a:extLst>
          </p:cNvPr>
          <p:cNvSpPr txBox="1"/>
          <p:nvPr/>
        </p:nvSpPr>
        <p:spPr>
          <a:xfrm>
            <a:off x="335473" y="595285"/>
            <a:ext cx="3356975" cy="584775"/>
          </a:xfrm>
          <a:prstGeom prst="rect">
            <a:avLst/>
          </a:prstGeom>
          <a:noFill/>
        </p:spPr>
        <p:txBody>
          <a:bodyPr wrap="square">
            <a:spAutoFit/>
          </a:bodyPr>
          <a:lstStyle/>
          <a:p>
            <a:r>
              <a:rPr lang="en-US" sz="3200" b="1" dirty="0"/>
              <a:t>SBCCD Goals</a:t>
            </a:r>
            <a:endParaRPr lang="en-US" sz="3200" dirty="0"/>
          </a:p>
        </p:txBody>
      </p:sp>
      <p:sp>
        <p:nvSpPr>
          <p:cNvPr id="2" name="TextBox 1">
            <a:extLst>
              <a:ext uri="{FF2B5EF4-FFF2-40B4-BE49-F238E27FC236}">
                <a16:creationId xmlns:a16="http://schemas.microsoft.com/office/drawing/2014/main" id="{261A3438-2D26-EFC3-676B-1A77386F0B8E}"/>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
        <p:nvSpPr>
          <p:cNvPr id="3" name="TextBox 2">
            <a:extLst>
              <a:ext uri="{FF2B5EF4-FFF2-40B4-BE49-F238E27FC236}">
                <a16:creationId xmlns:a16="http://schemas.microsoft.com/office/drawing/2014/main" id="{599AC6C5-D167-5CDF-FC7B-D0E9E5BC4C90}"/>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Tree>
    <p:extLst>
      <p:ext uri="{BB962C8B-B14F-4D97-AF65-F5344CB8AC3E}">
        <p14:creationId xmlns:p14="http://schemas.microsoft.com/office/powerpoint/2010/main" val="3882963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72EF71-4BF2-E155-98A0-4E11C55F6911}"/>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141183" y="-1"/>
            <a:ext cx="7603561" cy="6858000"/>
          </a:xfrm>
          <a:prstGeom prst="rect">
            <a:avLst/>
          </a:prstGeom>
        </p:spPr>
      </p:pic>
      <p:sp>
        <p:nvSpPr>
          <p:cNvPr id="3" name="!!TextBox 2">
            <a:extLst>
              <a:ext uri="{FF2B5EF4-FFF2-40B4-BE49-F238E27FC236}">
                <a16:creationId xmlns:a16="http://schemas.microsoft.com/office/drawing/2014/main" id="{895C0DF4-2EB3-602E-46B6-E3DDB9F2FFAB}"/>
              </a:ext>
            </a:extLst>
          </p:cNvPr>
          <p:cNvSpPr txBox="1"/>
          <p:nvPr/>
        </p:nvSpPr>
        <p:spPr>
          <a:xfrm>
            <a:off x="7504461" y="2502406"/>
            <a:ext cx="4314166" cy="2339102"/>
          </a:xfrm>
          <a:prstGeom prst="rect">
            <a:avLst/>
          </a:prstGeom>
          <a:noFill/>
        </p:spPr>
        <p:txBody>
          <a:bodyPr wrap="square" rtlCol="0">
            <a:spAutoFit/>
          </a:bodyPr>
          <a:lstStyle/>
          <a:p>
            <a:r>
              <a:rPr lang="en-US" sz="2000" b="1" i="1" kern="0" dirty="0">
                <a:effectLst/>
                <a:latin typeface="Arial" panose="020B0604020202020204" pitchFamily="34" charset="0"/>
                <a:cs typeface="Arial" panose="020B0604020202020204" pitchFamily="34" charset="0"/>
              </a:rPr>
              <a:t>Key Result: </a:t>
            </a:r>
          </a:p>
          <a:p>
            <a:r>
              <a:rPr lang="en-US" b="0" i="1" kern="0" dirty="0">
                <a:effectLst/>
                <a:latin typeface="Arial" panose="020B0604020202020204" pitchFamily="34" charset="0"/>
                <a:cs typeface="Arial" panose="020B0604020202020204" pitchFamily="34" charset="0"/>
              </a:rPr>
              <a:t>Conduct a thorough analysis and feasibility study to explore development of an </a:t>
            </a:r>
            <a:r>
              <a:rPr lang="en-US" b="0" i="1" kern="0">
                <a:effectLst/>
                <a:latin typeface="Arial" panose="020B0604020202020204" pitchFamily="34" charset="0"/>
                <a:cs typeface="Arial" panose="020B0604020202020204" pitchFamily="34" charset="0"/>
              </a:rPr>
              <a:t>enterprise fund model </a:t>
            </a:r>
            <a:r>
              <a:rPr lang="en-US" b="0" i="1" kern="0" dirty="0">
                <a:effectLst/>
                <a:latin typeface="Arial" panose="020B0604020202020204" pitchFamily="34" charset="0"/>
                <a:cs typeface="Arial" panose="020B0604020202020204" pitchFamily="34" charset="0"/>
              </a:rPr>
              <a:t>for SBCCD, focusing on maximizing existing investments and real estate owned by SBCCD.</a:t>
            </a:r>
            <a:endParaRPr lang="en-US" b="0" i="1" kern="1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24" name="!!TextBox 6">
            <a:extLst>
              <a:ext uri="{FF2B5EF4-FFF2-40B4-BE49-F238E27FC236}">
                <a16:creationId xmlns:a16="http://schemas.microsoft.com/office/drawing/2014/main" id="{3E4E4ABA-E0EB-0D36-ED78-44C8E4E9157E}"/>
              </a:ext>
            </a:extLst>
          </p:cNvPr>
          <p:cNvSpPr txBox="1">
            <a:spLocks noChangeArrowheads="1"/>
          </p:cNvSpPr>
          <p:nvPr/>
        </p:nvSpPr>
        <p:spPr bwMode="auto">
          <a:xfrm>
            <a:off x="592085" y="2242754"/>
            <a:ext cx="4630756" cy="2554545"/>
          </a:xfrm>
          <a:prstGeom prst="rect">
            <a:avLst/>
          </a:prstGeom>
          <a:solidFill>
            <a:schemeClr val="bg1"/>
          </a:solidFill>
          <a:ln>
            <a:noFill/>
          </a:ln>
        </p:spPr>
        <p:txBody>
          <a:bodyPr vert="horz" wrap="square" lIns="91440" tIns="45720" rIns="91440" bIns="45720" numCol="1" anchor="t" anchorCtr="0" compatLnSpc="1">
            <a:prstTxWarp prst="textNoShape">
              <a:avLst/>
            </a:prstTxWarp>
            <a:spAutoFit/>
          </a:bodyPr>
          <a:lstStyle/>
          <a:p>
            <a:pPr marR="0" lvl="0" indent="0" eaLnBrk="0" fontAlgn="base" hangingPunct="0">
              <a:lnSpc>
                <a:spcPct val="100000"/>
              </a:lnSpc>
              <a:spcBef>
                <a:spcPct val="0"/>
              </a:spcBef>
              <a:spcAft>
                <a:spcPct val="0"/>
              </a:spcAft>
              <a:buClrTx/>
              <a:buSzTx/>
              <a:buFontTx/>
              <a:buNone/>
              <a:tabLst/>
            </a:pPr>
            <a:r>
              <a:rPr lang="en-US" altLang="en-US" sz="2000" b="1" dirty="0">
                <a:solidFill>
                  <a:srgbClr val="FFB04F"/>
                </a:solidFill>
                <a:latin typeface="Arial Narrow" panose="020B0606020202030204" pitchFamily="34" charset="0"/>
                <a:cs typeface="Arial" panose="020B0604020202020204" pitchFamily="34" charset="0"/>
              </a:rPr>
              <a:t>GOAL 4 | ENSURE FISCAL ACCOUNTABILITY/SUSTAINABILITY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SD 4: </a:t>
            </a:r>
            <a:r>
              <a:rPr kumimoji="0" lang="en-US" altLang="en-US" sz="2000" b="0" i="0" u="none" strike="noStrike" cap="none" normalizeH="0" baseline="0" dirty="0">
                <a:ln>
                  <a:noFill/>
                </a:ln>
                <a:solidFill>
                  <a:srgbClr val="000000"/>
                </a:solidFill>
                <a:effectLst/>
                <a:latin typeface="Arial Narrow" panose="020B0606020202030204" pitchFamily="34" charset="0"/>
                <a:ea typeface="Arial" panose="020B0604020202020204" pitchFamily="34" charset="0"/>
                <a:cs typeface="Arial" panose="020B0604020202020204" pitchFamily="34" charset="0"/>
              </a:rPr>
              <a:t>Maximize the acquisition, investment, management, and sustainability of SBCCD funds, facilities, systems, and technologies; support ongoing innovation and user training to ensure District viability, fiscal accountability, and reduced student costs.</a:t>
            </a:r>
            <a:endParaRPr kumimoji="0" lang="en-US" altLang="en-US" sz="3600" b="0" i="0" u="none" strike="noStrike" cap="none" normalizeH="0" baseline="0" dirty="0">
              <a:ln>
                <a:noFill/>
              </a:ln>
              <a:solidFill>
                <a:schemeClr val="tx1"/>
              </a:solidFill>
              <a:effectLst/>
              <a:latin typeface="Arial Narrow" panose="020B0606020202030204" pitchFamily="34" charset="0"/>
            </a:endParaRPr>
          </a:p>
        </p:txBody>
      </p:sp>
      <p:sp>
        <p:nvSpPr>
          <p:cNvPr id="10" name="TextBox 9">
            <a:extLst>
              <a:ext uri="{FF2B5EF4-FFF2-40B4-BE49-F238E27FC236}">
                <a16:creationId xmlns:a16="http://schemas.microsoft.com/office/drawing/2014/main" id="{11431609-1954-FB7F-198C-887EFAEE33BA}"/>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11" name="!!Picture 15">
            <a:extLst>
              <a:ext uri="{FF2B5EF4-FFF2-40B4-BE49-F238E27FC236}">
                <a16:creationId xmlns:a16="http://schemas.microsoft.com/office/drawing/2014/main" id="{4FE1C4BE-2970-6FAD-7DB1-CA3ACAA10117}"/>
              </a:ext>
            </a:extLst>
          </p:cNvPr>
          <p:cNvSpPr txBox="1"/>
          <p:nvPr/>
        </p:nvSpPr>
        <p:spPr>
          <a:xfrm>
            <a:off x="335473" y="595285"/>
            <a:ext cx="3356975" cy="584775"/>
          </a:xfrm>
          <a:prstGeom prst="rect">
            <a:avLst/>
          </a:prstGeom>
          <a:noFill/>
        </p:spPr>
        <p:txBody>
          <a:bodyPr wrap="square">
            <a:spAutoFit/>
          </a:bodyPr>
          <a:lstStyle/>
          <a:p>
            <a:r>
              <a:rPr lang="en-US" sz="3200" b="1" dirty="0"/>
              <a:t>SBCCD Goals</a:t>
            </a:r>
            <a:endParaRPr lang="en-US" sz="3200" dirty="0"/>
          </a:p>
        </p:txBody>
      </p:sp>
      <p:cxnSp>
        <p:nvCxnSpPr>
          <p:cNvPr id="2" name="Straight Arrow Connector 1">
            <a:extLst>
              <a:ext uri="{FF2B5EF4-FFF2-40B4-BE49-F238E27FC236}">
                <a16:creationId xmlns:a16="http://schemas.microsoft.com/office/drawing/2014/main" id="{E7C97D3C-B6CA-F97C-85A0-09AA32124CE7}"/>
              </a:ext>
            </a:extLst>
          </p:cNvPr>
          <p:cNvCxnSpPr>
            <a:cxnSpLocks/>
          </p:cNvCxnSpPr>
          <p:nvPr/>
        </p:nvCxnSpPr>
        <p:spPr>
          <a:xfrm>
            <a:off x="4975709" y="3313492"/>
            <a:ext cx="2279856" cy="0"/>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E2A2CA9-2C4C-F169-22F5-2EDB9B3C0D9A}"/>
              </a:ext>
            </a:extLst>
          </p:cNvPr>
          <p:cNvCxnSpPr>
            <a:cxnSpLocks/>
          </p:cNvCxnSpPr>
          <p:nvPr/>
        </p:nvCxnSpPr>
        <p:spPr>
          <a:xfrm flipH="1">
            <a:off x="4975709" y="3432762"/>
            <a:ext cx="2279856" cy="0"/>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DB56535-C2E9-7659-6228-8477C97F0BD0}"/>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2553680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2"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righ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5">
            <a:extLst>
              <a:ext uri="{FF2B5EF4-FFF2-40B4-BE49-F238E27FC236}">
                <a16:creationId xmlns:a16="http://schemas.microsoft.com/office/drawing/2014/main" id="{B390CBC4-9E64-D173-050B-E3C5B785862C}"/>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9" name="TextBox 8">
            <a:extLst>
              <a:ext uri="{FF2B5EF4-FFF2-40B4-BE49-F238E27FC236}">
                <a16:creationId xmlns:a16="http://schemas.microsoft.com/office/drawing/2014/main" id="{F05EE66D-E4B6-BAA7-2B0B-E92DBE07F239}"/>
              </a:ext>
            </a:extLst>
          </p:cNvPr>
          <p:cNvSpPr txBox="1"/>
          <p:nvPr/>
        </p:nvSpPr>
        <p:spPr>
          <a:xfrm>
            <a:off x="6470890" y="1063227"/>
            <a:ext cx="5303520" cy="1200329"/>
          </a:xfrm>
          <a:prstGeom prst="rect">
            <a:avLst/>
          </a:prstGeom>
          <a:noFill/>
        </p:spPr>
        <p:txBody>
          <a:bodyPr wrap="square">
            <a:spAutoFit/>
          </a:bodyPr>
          <a:lstStyle/>
          <a:p>
            <a:pPr marL="342900" indent="-342900">
              <a:buFont typeface="Wingdings" panose="05000000000000000000" pitchFamily="2" charset="2"/>
              <a:buChar char="§"/>
            </a:pPr>
            <a:r>
              <a:rPr lang="en-US" i="1" dirty="0"/>
              <a:t>A</a:t>
            </a:r>
            <a:r>
              <a:rPr lang="en-US" i="1" dirty="0">
                <a:solidFill>
                  <a:srgbClr val="FFB04F"/>
                </a:solidFill>
              </a:rPr>
              <a:t> </a:t>
            </a:r>
            <a:r>
              <a:rPr lang="en-US" i="1" dirty="0"/>
              <a:t>non-profit will leverage diversified funding sources, engage in property and asset management, and operate as a development finance agency. </a:t>
            </a:r>
          </a:p>
        </p:txBody>
      </p:sp>
      <p:sp>
        <p:nvSpPr>
          <p:cNvPr id="10" name="TextBox 9">
            <a:extLst>
              <a:ext uri="{FF2B5EF4-FFF2-40B4-BE49-F238E27FC236}">
                <a16:creationId xmlns:a16="http://schemas.microsoft.com/office/drawing/2014/main" id="{0761F5BE-8CE8-CF84-DEF3-A70B4EEA8E64}"/>
              </a:ext>
            </a:extLst>
          </p:cNvPr>
          <p:cNvSpPr txBox="1"/>
          <p:nvPr/>
        </p:nvSpPr>
        <p:spPr>
          <a:xfrm>
            <a:off x="7126357" y="2765098"/>
            <a:ext cx="4750904" cy="1200329"/>
          </a:xfrm>
          <a:prstGeom prst="rect">
            <a:avLst/>
          </a:prstGeom>
          <a:noFill/>
        </p:spPr>
        <p:txBody>
          <a:bodyPr wrap="square">
            <a:spAutoFit/>
          </a:bodyPr>
          <a:lstStyle/>
          <a:p>
            <a:pPr marL="342900" indent="-342900">
              <a:buFont typeface="Wingdings" panose="05000000000000000000" pitchFamily="2" charset="2"/>
              <a:buChar char="§"/>
            </a:pPr>
            <a:r>
              <a:rPr lang="en-US" i="1" dirty="0"/>
              <a:t>By doing so, it will enhance community engagement, support innovative programs, and ensure fiscal accountability and sustainability. </a:t>
            </a:r>
          </a:p>
        </p:txBody>
      </p:sp>
      <p:sp>
        <p:nvSpPr>
          <p:cNvPr id="19" name="TextBox 18">
            <a:extLst>
              <a:ext uri="{FF2B5EF4-FFF2-40B4-BE49-F238E27FC236}">
                <a16:creationId xmlns:a16="http://schemas.microsoft.com/office/drawing/2014/main" id="{8524828A-99E5-47E1-A75F-614E1E78330C}"/>
              </a:ext>
            </a:extLst>
          </p:cNvPr>
          <p:cNvSpPr txBox="1"/>
          <p:nvPr/>
        </p:nvSpPr>
        <p:spPr>
          <a:xfrm>
            <a:off x="6437705" y="4412124"/>
            <a:ext cx="5303520" cy="1200329"/>
          </a:xfrm>
          <a:prstGeom prst="rect">
            <a:avLst/>
          </a:prstGeom>
          <a:noFill/>
        </p:spPr>
        <p:txBody>
          <a:bodyPr wrap="square">
            <a:spAutoFit/>
          </a:bodyPr>
          <a:lstStyle/>
          <a:p>
            <a:pPr marL="342900" indent="-342900">
              <a:buFont typeface="Wingdings" panose="05000000000000000000" pitchFamily="2" charset="2"/>
              <a:buChar char="§"/>
            </a:pPr>
            <a:r>
              <a:rPr lang="en-US" i="1" dirty="0"/>
              <a:t>Importantly, a new non-profit will not compete with existing independent non-profits at Valley College and Crafton Hills but will complement their activities.</a:t>
            </a:r>
            <a:endParaRPr lang="en-US" i="1" dirty="0">
              <a:solidFill>
                <a:srgbClr val="C00000"/>
              </a:solidFill>
            </a:endParaRPr>
          </a:p>
        </p:txBody>
      </p:sp>
      <p:sp>
        <p:nvSpPr>
          <p:cNvPr id="46" name="TextBox 45">
            <a:extLst>
              <a:ext uri="{FF2B5EF4-FFF2-40B4-BE49-F238E27FC236}">
                <a16:creationId xmlns:a16="http://schemas.microsoft.com/office/drawing/2014/main" id="{EDDE5EDD-7705-68C2-E7B2-71DAF35CFEC4}"/>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2" name="TextBox 1">
            <a:extLst>
              <a:ext uri="{FF2B5EF4-FFF2-40B4-BE49-F238E27FC236}">
                <a16:creationId xmlns:a16="http://schemas.microsoft.com/office/drawing/2014/main" id="{957A052B-91E1-931A-3F73-F50DC3CF9AD7}"/>
              </a:ext>
            </a:extLst>
          </p:cNvPr>
          <p:cNvSpPr txBox="1"/>
          <p:nvPr/>
        </p:nvSpPr>
        <p:spPr>
          <a:xfrm>
            <a:off x="335473" y="595285"/>
            <a:ext cx="3356975" cy="584775"/>
          </a:xfrm>
          <a:prstGeom prst="rect">
            <a:avLst/>
          </a:prstGeom>
          <a:noFill/>
        </p:spPr>
        <p:txBody>
          <a:bodyPr wrap="square">
            <a:spAutoFit/>
          </a:bodyPr>
          <a:lstStyle/>
          <a:p>
            <a:r>
              <a:rPr lang="en-US" sz="3200" b="1" dirty="0"/>
              <a:t>A Proposal</a:t>
            </a:r>
            <a:endParaRPr lang="en-US" sz="3200" dirty="0"/>
          </a:p>
        </p:txBody>
      </p:sp>
      <p:sp>
        <p:nvSpPr>
          <p:cNvPr id="4" name="!!TextBox 6">
            <a:extLst>
              <a:ext uri="{FF2B5EF4-FFF2-40B4-BE49-F238E27FC236}">
                <a16:creationId xmlns:a16="http://schemas.microsoft.com/office/drawing/2014/main" id="{E26F06B7-195C-85AD-E4C8-51E3C5C7C87F}"/>
              </a:ext>
            </a:extLst>
          </p:cNvPr>
          <p:cNvSpPr txBox="1">
            <a:spLocks noChangeArrowheads="1"/>
          </p:cNvSpPr>
          <p:nvPr/>
        </p:nvSpPr>
        <p:spPr bwMode="auto">
          <a:xfrm>
            <a:off x="958335" y="2256419"/>
            <a:ext cx="4359100" cy="1692771"/>
          </a:xfrm>
          <a:prstGeom prst="rect">
            <a:avLst/>
          </a:prstGeom>
          <a:noFill/>
          <a:ln>
            <a:noFill/>
          </a:ln>
        </p:spPr>
        <p:txBody>
          <a:bodyPr vert="horz" wrap="square" lIns="91440" tIns="45720" rIns="91440" bIns="45720" numCol="1" anchor="t" anchorCtr="0" compatLnSpc="1">
            <a:prstTxWarp prst="textNoShape">
              <a:avLst/>
            </a:prstTxWarp>
            <a:spAutoFit/>
          </a:bodyPr>
          <a:lstStyle/>
          <a:p>
            <a:pPr marR="0" lvl="0" indent="0" algn="ctr" eaLnBrk="0" fontAlgn="base" hangingPunct="0">
              <a:lnSpc>
                <a:spcPct val="100000"/>
              </a:lnSpc>
              <a:spcBef>
                <a:spcPct val="0"/>
              </a:spcBef>
              <a:spcAft>
                <a:spcPct val="0"/>
              </a:spcAft>
              <a:buClrTx/>
              <a:buSzTx/>
              <a:buFontTx/>
              <a:buNone/>
              <a:tabLst/>
            </a:pPr>
            <a:r>
              <a:rPr lang="en-US" altLang="en-US" sz="2000" dirty="0">
                <a:cs typeface="Arial" panose="020B0604020202020204" pitchFamily="34" charset="0"/>
              </a:rPr>
              <a:t>Formation of a</a:t>
            </a:r>
          </a:p>
          <a:p>
            <a:pPr marR="0" lvl="0" indent="0" algn="ctr" eaLnBrk="0" fontAlgn="base" hangingPunct="0">
              <a:lnSpc>
                <a:spcPct val="100000"/>
              </a:lnSpc>
              <a:spcBef>
                <a:spcPct val="0"/>
              </a:spcBef>
              <a:spcAft>
                <a:spcPct val="0"/>
              </a:spcAft>
              <a:buClrTx/>
              <a:buSzTx/>
              <a:buFontTx/>
              <a:buNone/>
              <a:tabLst/>
            </a:pPr>
            <a:r>
              <a:rPr lang="en-US" sz="2400" dirty="0">
                <a:solidFill>
                  <a:srgbClr val="FFB04F"/>
                </a:solidFill>
              </a:rPr>
              <a:t>NON-PROFIT</a:t>
            </a:r>
          </a:p>
          <a:p>
            <a:pPr marR="0" lvl="0" indent="0" algn="ctr" eaLnBrk="0" fontAlgn="base" hangingPunct="0">
              <a:lnSpc>
                <a:spcPct val="100000"/>
              </a:lnSpc>
              <a:spcBef>
                <a:spcPct val="0"/>
              </a:spcBef>
              <a:spcAft>
                <a:spcPct val="0"/>
              </a:spcAft>
              <a:buClrTx/>
              <a:buSzTx/>
              <a:buFontTx/>
              <a:buNone/>
              <a:tabLst/>
            </a:pPr>
            <a:r>
              <a:rPr lang="en-US" sz="2000" dirty="0"/>
              <a:t>to benefit SBCCD</a:t>
            </a:r>
          </a:p>
          <a:p>
            <a:pPr marR="0" lvl="0" indent="0" algn="ctr" eaLnBrk="0" fontAlgn="base" hangingPunct="0">
              <a:lnSpc>
                <a:spcPct val="100000"/>
              </a:lnSpc>
              <a:spcBef>
                <a:spcPct val="0"/>
              </a:spcBef>
              <a:spcAft>
                <a:spcPct val="0"/>
              </a:spcAft>
              <a:buClrTx/>
              <a:buSzTx/>
              <a:buFontTx/>
              <a:buNone/>
              <a:tabLst/>
            </a:pPr>
            <a:r>
              <a:rPr lang="en-US" sz="2000" dirty="0"/>
              <a:t>and enhance its financial and operational capabilities</a:t>
            </a:r>
            <a:endParaRPr lang="en-US" altLang="en-US" sz="2000" dirty="0">
              <a:solidFill>
                <a:srgbClr val="FFB04F"/>
              </a:solidFill>
              <a:cs typeface="Arial" panose="020B0604020202020204" pitchFamily="34" charset="0"/>
            </a:endParaRPr>
          </a:p>
        </p:txBody>
      </p:sp>
      <p:cxnSp>
        <p:nvCxnSpPr>
          <p:cNvPr id="7" name="Straight Arrow Connector 6">
            <a:extLst>
              <a:ext uri="{FF2B5EF4-FFF2-40B4-BE49-F238E27FC236}">
                <a16:creationId xmlns:a16="http://schemas.microsoft.com/office/drawing/2014/main" id="{934D2C15-398F-7D52-5390-D9C0D8BB1EB4}"/>
              </a:ext>
            </a:extLst>
          </p:cNvPr>
          <p:cNvCxnSpPr>
            <a:cxnSpLocks/>
          </p:cNvCxnSpPr>
          <p:nvPr/>
        </p:nvCxnSpPr>
        <p:spPr>
          <a:xfrm flipV="1">
            <a:off x="5317435" y="1340308"/>
            <a:ext cx="1232452" cy="986660"/>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4F458C3-1540-89E3-2D35-1B92EB8D72D9}"/>
              </a:ext>
            </a:extLst>
          </p:cNvPr>
          <p:cNvCxnSpPr>
            <a:cxnSpLocks/>
          </p:cNvCxnSpPr>
          <p:nvPr/>
        </p:nvCxnSpPr>
        <p:spPr>
          <a:xfrm>
            <a:off x="5317435" y="2935805"/>
            <a:ext cx="1808922" cy="0"/>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5595B86-0C5F-6FB9-E5EA-4F459642F8C8}"/>
              </a:ext>
            </a:extLst>
          </p:cNvPr>
          <p:cNvCxnSpPr>
            <a:cxnSpLocks/>
          </p:cNvCxnSpPr>
          <p:nvPr/>
        </p:nvCxnSpPr>
        <p:spPr>
          <a:xfrm>
            <a:off x="5317435" y="3639638"/>
            <a:ext cx="1120270" cy="918389"/>
          </a:xfrm>
          <a:prstGeom prst="straightConnector1">
            <a:avLst/>
          </a:prstGeom>
          <a:ln w="38100">
            <a:solidFill>
              <a:srgbClr val="FFB04F"/>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F8369F2-2CC9-29E5-03AF-25EE30E95A7C}"/>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375560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B2B2BBD-AB86-3640-897B-E0BDAED05ECB}"/>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25E6CF46-7F49-AE2E-0091-80D61521E0E0}"/>
                  </a:ext>
                </a:extLst>
              </p:cNvPr>
              <p:cNvGraphicFramePr>
                <a:graphicFrameLocks noChangeAspect="1"/>
              </p:cNvGraphicFramePr>
              <p:nvPr>
                <p:extLst>
                  <p:ext uri="{D42A27DB-BD31-4B8C-83A1-F6EECF244321}">
                    <p14:modId xmlns:p14="http://schemas.microsoft.com/office/powerpoint/2010/main" val="314818133"/>
                  </p:ext>
                </p:extLst>
              </p:nvPr>
            </p:nvGraphicFramePr>
            <p:xfrm>
              <a:off x="1013791" y="678836"/>
              <a:ext cx="10217426" cy="6424360"/>
            </p:xfrm>
            <a:graphic>
              <a:graphicData uri="http://schemas.microsoft.com/office/powerpoint/2016/summaryzoom">
                <psuz:summaryZm>
                  <psuz:summaryZmObj sectionId="{85CDB9AD-0415-41A0-9A43-B2CAFFC82EAA}" offsetFactorX="-11881" offsetFactorY="16337" scaleFactorX="79839" scaleFactorY="26979">
                    <psuz:zmPr id="{9225EF74-C277-4537-B5F1-959F2783B3A4}" imageType="cover" transitionDur="1000">
                      <p166:blipFill xmlns:p166="http://schemas.microsoft.com/office/powerpoint/2016/6/main">
                        <a:blip r:embed="rId4">
                          <a:extLst>
                            <a:ext uri="{28A0092B-C50C-407E-A947-70E740481C1C}">
                              <a14:useLocalDpi xmlns:a14="http://schemas.microsoft.com/office/drawing/2010/main" val="0"/>
                            </a:ext>
                          </a:extLst>
                        </a:blip>
                        <a:stretch>
                          <a:fillRect/>
                        </a:stretch>
                      </p166:blipFill>
                      <p166:spPr xmlns:p166="http://schemas.microsoft.com/office/powerpoint/2016/6/main">
                        <a:xfrm>
                          <a:off x="340737" y="1422141"/>
                          <a:ext cx="2447246" cy="465169"/>
                        </a:xfrm>
                        <a:prstGeom prst="rect">
                          <a:avLst/>
                        </a:prstGeom>
                        <a:ln w="3175">
                          <a:noFill/>
                        </a:ln>
                      </p166:spPr>
                    </psuz:zmPr>
                  </psuz:summaryZmObj>
                  <psuz:summaryZmObj sectionId="{2B4C3F55-7172-4C77-9089-41030459A525}" offsetFactorX="-104286" offsetFactorY="53994" scaleFactorX="105191" scaleFactorY="27030">
                    <psuz:zmPr id="{8D17F97E-18FB-41D5-B33A-606BBD6B120C}" imageType="cover" transitionDur="1000">
                      <p166:blipFill xmlns:p166="http://schemas.microsoft.com/office/powerpoint/2016/6/main">
                        <a:blip r:embed="rId5">
                          <a:extLst>
                            <a:ext uri="{28A0092B-C50C-407E-A947-70E740481C1C}">
                              <a14:useLocalDpi xmlns:a14="http://schemas.microsoft.com/office/drawing/2010/main" val="0"/>
                            </a:ext>
                          </a:extLst>
                        </a:blip>
                        <a:stretch>
                          <a:fillRect/>
                        </a:stretch>
                      </p166:blipFill>
                      <p166:spPr xmlns:p166="http://schemas.microsoft.com/office/powerpoint/2016/6/main">
                        <a:xfrm>
                          <a:off x="299939" y="2070979"/>
                          <a:ext cx="3224342" cy="466048"/>
                        </a:xfrm>
                        <a:prstGeom prst="rect">
                          <a:avLst/>
                        </a:prstGeom>
                        <a:ln w="3175">
                          <a:noFill/>
                        </a:ln>
                      </p166:spPr>
                    </psuz:zmPr>
                  </psuz:summaryZmObj>
                  <psuz:summaryZmObj sectionId="{F41E1F62-54CC-4AF6-BB15-22F2B529CCD6}" offsetFactorX="-202275" offsetFactorY="93735" scaleFactorX="116695" scaleFactorY="28633">
                    <psuz:zmPr id="{5C0E3CE0-6F20-42B5-BB53-4925C0E01212}" imageType="cover" transitionDur="1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300215" y="2742370"/>
                          <a:ext cx="3576966" cy="493687"/>
                        </a:xfrm>
                        <a:prstGeom prst="rect">
                          <a:avLst/>
                        </a:prstGeom>
                        <a:ln w="3175">
                          <a:noFill/>
                        </a:ln>
                      </p166:spPr>
                    </psuz:zmPr>
                  </psuz:summaryZmObj>
                  <psuz:summaryZmObj sectionId="{8C40FFDF-54C0-48B9-86F7-0D76F64FA88B}" offsetFactorX="23161" offsetFactorY="24968" scaleFactorX="149505" scaleFactorY="25442">
                    <psuz:zmPr id="{09E7669B-19D4-4EB0-AB64-4CC3EF022515}" imageType="cover" transitionDur="1000">
                      <p166:blipFill xmlns:p166="http://schemas.microsoft.com/office/powerpoint/2016/6/main">
                        <a:blip r:embed="rId7">
                          <a:extLst>
                            <a:ext uri="{28A0092B-C50C-407E-A947-70E740481C1C}">
                              <a14:useLocalDpi xmlns:a14="http://schemas.microsoft.com/office/drawing/2010/main" val="0"/>
                            </a:ext>
                          </a:extLst>
                        </a:blip>
                        <a:stretch>
                          <a:fillRect/>
                        </a:stretch>
                      </p166:blipFill>
                      <p166:spPr xmlns:p166="http://schemas.microsoft.com/office/powerpoint/2016/6/main">
                        <a:xfrm>
                          <a:off x="347144" y="3423342"/>
                          <a:ext cx="4582667" cy="438668"/>
                        </a:xfrm>
                        <a:prstGeom prst="rect">
                          <a:avLst/>
                        </a:prstGeom>
                        <a:ln w="3175">
                          <a:noFill/>
                        </a:ln>
                      </p166:spPr>
                    </psuz:zmPr>
                  </psuz:summaryZmObj>
                  <psuz:summaryZmObj sectionId="{6FAA0023-58FB-41D0-A81A-3B0CC7792733}" offsetFactorX="76554" offsetFactorY="-87463" scaleFactorX="126938" scaleFactorY="25806">
                    <psuz:zmPr id="{51D7DE53-FABD-4B40-AD12-4582F2E315CD}" imageType="cover" transitionDur="1000">
                      <p166:blipFill xmlns:p166="http://schemas.microsoft.com/office/powerpoint/2016/6/main">
                        <a:blip r:embed="rId8">
                          <a:extLst>
                            <a:ext uri="{28A0092B-C50C-407E-A947-70E740481C1C}">
                              <a14:useLocalDpi xmlns:a14="http://schemas.microsoft.com/office/drawing/2010/main" val="0"/>
                            </a:ext>
                          </a:extLst>
                        </a:blip>
                        <a:stretch>
                          <a:fillRect/>
                        </a:stretch>
                      </p166:blipFill>
                      <p166:spPr xmlns:p166="http://schemas.microsoft.com/office/powerpoint/2016/6/main">
                        <a:xfrm>
                          <a:off x="5509799" y="1481680"/>
                          <a:ext cx="3890937" cy="444944"/>
                        </a:xfrm>
                        <a:prstGeom prst="rect">
                          <a:avLst/>
                        </a:prstGeom>
                        <a:ln w="3175">
                          <a:noFill/>
                        </a:ln>
                      </p166:spPr>
                    </psuz:zmPr>
                  </psuz:summaryZmObj>
                  <psuz:summaryZmObj sectionId="{E12C45C4-37CC-471F-A228-DB59F09C4FA5}" offsetFactorX="-37462" offsetFactorY="-50736" scaleFactorX="106374" scaleFactorY="23243">
                    <psuz:zmPr id="{4732A6C8-CC95-4F59-A094-B3D8B9864157}" imageType="cover" transitionDur="1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5510289" y="2137019"/>
                          <a:ext cx="3260604" cy="400753"/>
                        </a:xfrm>
                        <a:prstGeom prst="rect">
                          <a:avLst/>
                        </a:prstGeom>
                        <a:ln w="3175">
                          <a:noFill/>
                        </a:ln>
                      </p166:spPr>
                    </psuz:zmPr>
                  </psuz:summaryZmObj>
                  <psuz:summaryZmObj sectionId="{22CD5541-BE6A-41AB-8D04-B09ED974DD5E}" offsetFactorX="167232" offsetFactorY="-120489" scaleFactorX="100342" scaleFactorY="25947">
                    <psuz:zmPr id="{C2F19D77-1F54-48B3-BA6D-FDDCF90898E5}" imageType="cover" transitionDur="1000">
                      <p166:blipFill xmlns:p166="http://schemas.microsoft.com/office/powerpoint/2016/6/main">
                        <a:blip r:embed="rId10">
                          <a:extLst>
                            <a:ext uri="{28A0092B-C50C-407E-A947-70E740481C1C}">
                              <a14:useLocalDpi xmlns:a14="http://schemas.microsoft.com/office/drawing/2010/main" val="0"/>
                            </a:ext>
                          </a:extLst>
                        </a:blip>
                        <a:stretch>
                          <a:fillRect/>
                        </a:stretch>
                      </p166:blipFill>
                      <p166:spPr xmlns:p166="http://schemas.microsoft.com/office/powerpoint/2016/6/main">
                        <a:xfrm>
                          <a:off x="5516725" y="2750170"/>
                          <a:ext cx="3075710" cy="447375"/>
                        </a:xfrm>
                        <a:prstGeom prst="rect">
                          <a:avLst/>
                        </a:prstGeom>
                        <a:ln w="3175">
                          <a:noFill/>
                        </a:ln>
                      </p166:spPr>
                    </psuz:zmPr>
                  </psuz:summaryZmObj>
                  <psuz:summaryZmObj sectionId="{E0DDC853-DACB-457E-92A8-A79B38AF9C62}" offsetFactorX="55493" offsetFactorY="-82633" scaleFactorX="85603" scaleFactorY="26276">
                    <psuz:zmPr id="{0EF09DE9-05D1-4095-A503-07C25FF24BD1}" imageType="cover" transitionDur="1000">
                      <p166:blipFill xmlns:p166="http://schemas.microsoft.com/office/powerpoint/2016/6/main">
                        <a:blip r:embed="rId11">
                          <a:extLst>
                            <a:ext uri="{28A0092B-C50C-407E-A947-70E740481C1C}">
                              <a14:useLocalDpi xmlns:a14="http://schemas.microsoft.com/office/drawing/2010/main" val="0"/>
                            </a:ext>
                          </a:extLst>
                        </a:blip>
                        <a:stretch>
                          <a:fillRect/>
                        </a:stretch>
                      </p166:blipFill>
                      <p166:spPr xmlns:p166="http://schemas.microsoft.com/office/powerpoint/2016/6/main">
                        <a:xfrm>
                          <a:off x="5497736" y="3400042"/>
                          <a:ext cx="2623926" cy="453048"/>
                        </a:xfrm>
                        <a:prstGeom prst="rect">
                          <a:avLst/>
                        </a:prstGeom>
                        <a:ln w="3175">
                          <a:no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25E6CF46-7F49-AE2E-0091-80D61521E0E0}"/>
                  </a:ext>
                </a:extLst>
              </p:cNvPr>
              <p:cNvGrpSpPr>
                <a:grpSpLocks noGrp="1" noUngrp="1" noRot="1" noChangeAspect="1" noMove="1" noResize="1"/>
              </p:cNvGrpSpPr>
              <p:nvPr/>
            </p:nvGrpSpPr>
            <p:grpSpPr>
              <a:xfrm>
                <a:off x="1013791" y="678836"/>
                <a:ext cx="10217426" cy="6424360"/>
                <a:chOff x="1013791" y="678836"/>
                <a:chExt cx="10217426" cy="6424360"/>
              </a:xfrm>
            </p:grpSpPr>
            <p:pic>
              <p:nvPicPr>
                <p:cNvPr id="2" name="Picture 2">
                  <a:hlinkClick r:id="rId12" action="ppaction://hlinksldjump"/>
                </p:cNvPr>
                <p:cNvPicPr>
                  <a:picLocks noSelect="1" noRot="1" noChangeAspect="1" noMove="1" noResize="1" noEditPoints="1" noAdjustHandles="1" noChangeArrowheads="1" noChangeShapeType="1"/>
                </p:cNvPicPr>
                <p:nvPr/>
              </p:nvPicPr>
              <p:blipFill>
                <a:blip r:embed="rId4">
                  <a:extLst>
                    <a:ext uri="{28A0092B-C50C-407E-A947-70E740481C1C}">
                      <a14:useLocalDpi xmlns:a14="http://schemas.microsoft.com/office/drawing/2010/main" val="0"/>
                    </a:ext>
                  </a:extLst>
                </a:blip>
                <a:stretch>
                  <a:fillRect/>
                </a:stretch>
              </p:blipFill>
              <p:spPr>
                <a:xfrm>
                  <a:off x="1354528" y="2100977"/>
                  <a:ext cx="2447246" cy="465169"/>
                </a:xfrm>
                <a:prstGeom prst="rect">
                  <a:avLst/>
                </a:prstGeom>
                <a:ln w="3175">
                  <a:noFill/>
                </a:ln>
              </p:spPr>
            </p:pic>
            <p:pic>
              <p:nvPicPr>
                <p:cNvPr id="6" name="Picture 6">
                  <a:hlinkClick r:id="rId13" action="ppaction://hlinksldjump"/>
                </p:cNvPr>
                <p:cNvPicPr>
                  <a:picLocks noSelect="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1313730" y="2749815"/>
                  <a:ext cx="3224342" cy="466048"/>
                </a:xfrm>
                <a:prstGeom prst="rect">
                  <a:avLst/>
                </a:prstGeom>
                <a:ln w="3175">
                  <a:noFill/>
                </a:ln>
              </p:spPr>
            </p:pic>
            <p:pic>
              <p:nvPicPr>
                <p:cNvPr id="7" name="Picture 7">
                  <a:hlinkClick r:id="rId14" action="ppaction://hlinksldjump"/>
                </p:cNvPr>
                <p:cNvPicPr>
                  <a:picLocks noSelect="1" noRot="1" noChangeAspect="1" noMove="1" noResize="1" noEditPoints="1" noAdjustHandles="1" noChangeArrowheads="1" noChangeShapeType="1"/>
                </p:cNvPicPr>
                <p:nvPr/>
              </p:nvPicPr>
              <p:blipFill>
                <a:blip r:embed="rId6">
                  <a:extLst>
                    <a:ext uri="{28A0092B-C50C-407E-A947-70E740481C1C}">
                      <a14:useLocalDpi xmlns:a14="http://schemas.microsoft.com/office/drawing/2010/main" val="0"/>
                    </a:ext>
                  </a:extLst>
                </a:blip>
                <a:stretch>
                  <a:fillRect/>
                </a:stretch>
              </p:blipFill>
              <p:spPr>
                <a:xfrm>
                  <a:off x="1314006" y="3421206"/>
                  <a:ext cx="3576966" cy="493687"/>
                </a:xfrm>
                <a:prstGeom prst="rect">
                  <a:avLst/>
                </a:prstGeom>
                <a:ln w="3175">
                  <a:noFill/>
                </a:ln>
              </p:spPr>
            </p:pic>
            <p:pic>
              <p:nvPicPr>
                <p:cNvPr id="8" name="Picture 8">
                  <a:hlinkClick r:id="rId15" action="ppaction://hlinksldjump"/>
                </p:cNvPr>
                <p:cNvPicPr>
                  <a:picLocks noSelect="1" noRot="1" noChangeAspect="1" noMove="1" noResize="1" noEditPoints="1" noAdjustHandles="1" noChangeArrowheads="1" noChangeShapeType="1"/>
                </p:cNvPicPr>
                <p:nvPr/>
              </p:nvPicPr>
              <p:blipFill>
                <a:blip r:embed="rId7">
                  <a:extLst>
                    <a:ext uri="{28A0092B-C50C-407E-A947-70E740481C1C}">
                      <a14:useLocalDpi xmlns:a14="http://schemas.microsoft.com/office/drawing/2010/main" val="0"/>
                    </a:ext>
                  </a:extLst>
                </a:blip>
                <a:stretch>
                  <a:fillRect/>
                </a:stretch>
              </p:blipFill>
              <p:spPr>
                <a:xfrm>
                  <a:off x="1360935" y="4102178"/>
                  <a:ext cx="4582667" cy="438668"/>
                </a:xfrm>
                <a:prstGeom prst="rect">
                  <a:avLst/>
                </a:prstGeom>
                <a:ln w="3175">
                  <a:noFill/>
                </a:ln>
              </p:spPr>
            </p:pic>
            <p:pic>
              <p:nvPicPr>
                <p:cNvPr id="9" name="Picture 9">
                  <a:hlinkClick r:id="rId16" action="ppaction://hlinksldjump"/>
                </p:cNvPr>
                <p:cNvPicPr>
                  <a:picLocks noSelect="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6523590" y="2160516"/>
                  <a:ext cx="3890937" cy="444944"/>
                </a:xfrm>
                <a:prstGeom prst="rect">
                  <a:avLst/>
                </a:prstGeom>
                <a:ln w="3175">
                  <a:noFill/>
                </a:ln>
              </p:spPr>
            </p:pic>
            <p:pic>
              <p:nvPicPr>
                <p:cNvPr id="10" name="Picture 10">
                  <a:hlinkClick r:id="rId17" action="ppaction://hlinksldjump"/>
                </p:cNvPr>
                <p:cNvPicPr>
                  <a:picLocks noSelect="1" noRot="1" noChangeAspect="1" noMove="1" noResize="1" noEditPoints="1" noAdjustHandles="1" noChangeArrowheads="1" noChangeShapeType="1"/>
                </p:cNvPicPr>
                <p:nvPr/>
              </p:nvPicPr>
              <p:blipFill>
                <a:blip r:embed="rId9">
                  <a:extLst>
                    <a:ext uri="{28A0092B-C50C-407E-A947-70E740481C1C}">
                      <a14:useLocalDpi xmlns:a14="http://schemas.microsoft.com/office/drawing/2010/main" val="0"/>
                    </a:ext>
                  </a:extLst>
                </a:blip>
                <a:stretch>
                  <a:fillRect/>
                </a:stretch>
              </p:blipFill>
              <p:spPr>
                <a:xfrm>
                  <a:off x="6524080" y="2815855"/>
                  <a:ext cx="3260604" cy="400753"/>
                </a:xfrm>
                <a:prstGeom prst="rect">
                  <a:avLst/>
                </a:prstGeom>
                <a:ln w="3175">
                  <a:noFill/>
                </a:ln>
              </p:spPr>
            </p:pic>
            <p:pic>
              <p:nvPicPr>
                <p:cNvPr id="11" name="Picture 11">
                  <a:hlinkClick r:id="rId18" action="ppaction://hlinksldjump"/>
                </p:cNvPr>
                <p:cNvPicPr>
                  <a:picLocks noSelect="1" noRot="1" noChangeAspect="1" noMove="1" noResize="1" noEditPoints="1" noAdjustHandles="1" noChangeArrowheads="1" noChangeShapeType="1"/>
                </p:cNvPicPr>
                <p:nvPr/>
              </p:nvPicPr>
              <p:blipFill>
                <a:blip r:embed="rId10">
                  <a:extLst>
                    <a:ext uri="{28A0092B-C50C-407E-A947-70E740481C1C}">
                      <a14:useLocalDpi xmlns:a14="http://schemas.microsoft.com/office/drawing/2010/main" val="0"/>
                    </a:ext>
                  </a:extLst>
                </a:blip>
                <a:stretch>
                  <a:fillRect/>
                </a:stretch>
              </p:blipFill>
              <p:spPr>
                <a:xfrm>
                  <a:off x="6530516" y="3429006"/>
                  <a:ext cx="3075710" cy="447375"/>
                </a:xfrm>
                <a:prstGeom prst="rect">
                  <a:avLst/>
                </a:prstGeom>
                <a:ln w="3175">
                  <a:noFill/>
                </a:ln>
              </p:spPr>
            </p:pic>
            <p:pic>
              <p:nvPicPr>
                <p:cNvPr id="13" name="Picture 13">
                  <a:hlinkClick r:id="rId19" action="ppaction://hlinksldjump"/>
                </p:cNvPr>
                <p:cNvPicPr>
                  <a:picLocks noSelect="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Lst>
                </a:blip>
                <a:stretch>
                  <a:fillRect/>
                </a:stretch>
              </p:blipFill>
              <p:spPr>
                <a:xfrm>
                  <a:off x="6511527" y="4078878"/>
                  <a:ext cx="2623926" cy="453048"/>
                </a:xfrm>
                <a:prstGeom prst="rect">
                  <a:avLst/>
                </a:prstGeom>
                <a:ln w="3175">
                  <a:noFill/>
                </a:ln>
              </p:spPr>
            </p:pic>
          </p:grpSp>
        </mc:Fallback>
      </mc:AlternateContent>
      <p:sp>
        <p:nvSpPr>
          <p:cNvPr id="4" name="TextBox 3">
            <a:extLst>
              <a:ext uri="{FF2B5EF4-FFF2-40B4-BE49-F238E27FC236}">
                <a16:creationId xmlns:a16="http://schemas.microsoft.com/office/drawing/2014/main" id="{3C2829DD-EBAD-2D90-4AD9-AF78A57CB35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5" name="!!TextBox 15">
            <a:extLst>
              <a:ext uri="{FF2B5EF4-FFF2-40B4-BE49-F238E27FC236}">
                <a16:creationId xmlns:a16="http://schemas.microsoft.com/office/drawing/2014/main" id="{625500B4-A06E-90E5-4D04-0F1DEA6DCF3C}"/>
              </a:ext>
            </a:extLst>
          </p:cNvPr>
          <p:cNvSpPr txBox="1"/>
          <p:nvPr/>
        </p:nvSpPr>
        <p:spPr>
          <a:xfrm>
            <a:off x="335473" y="595285"/>
            <a:ext cx="4802584" cy="646331"/>
          </a:xfrm>
          <a:prstGeom prst="rect">
            <a:avLst/>
          </a:prstGeom>
          <a:noFill/>
        </p:spPr>
        <p:txBody>
          <a:bodyPr wrap="square">
            <a:spAutoFit/>
          </a:bodyPr>
          <a:lstStyle/>
          <a:p>
            <a:r>
              <a:rPr lang="en-US" sz="3200" b="1" dirty="0"/>
              <a:t>Proposal</a:t>
            </a:r>
            <a:r>
              <a:rPr lang="en-US" sz="3600" b="1" dirty="0"/>
              <a:t> </a:t>
            </a:r>
            <a:r>
              <a:rPr lang="en-US" sz="3200" b="1" dirty="0"/>
              <a:t>Outline</a:t>
            </a:r>
            <a:endParaRPr lang="en-US" sz="3600" dirty="0"/>
          </a:p>
        </p:txBody>
      </p:sp>
      <p:sp>
        <p:nvSpPr>
          <p:cNvPr id="12" name="TextBox 11">
            <a:extLst>
              <a:ext uri="{FF2B5EF4-FFF2-40B4-BE49-F238E27FC236}">
                <a16:creationId xmlns:a16="http://schemas.microsoft.com/office/drawing/2014/main" id="{3D00FC0F-758E-C6CD-4EA0-5477734D272D}"/>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2138669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a:extLst>
              <a:ext uri="{FF2B5EF4-FFF2-40B4-BE49-F238E27FC236}">
                <a16:creationId xmlns:a16="http://schemas.microsoft.com/office/drawing/2014/main" id="{8531FD8B-0B61-D713-5ED9-CBCF723A1C26}"/>
              </a:ext>
            </a:extLst>
          </p:cNvPr>
          <p:cNvPicPr>
            <a:picLocks noChangeAspect="1"/>
          </p:cNvPicPr>
          <p:nvPr/>
        </p:nvPicPr>
        <p:blipFill rotWithShape="1">
          <a:blip r:embed="rId2">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127" name="TextBox 126">
            <a:extLst>
              <a:ext uri="{FF2B5EF4-FFF2-40B4-BE49-F238E27FC236}">
                <a16:creationId xmlns:a16="http://schemas.microsoft.com/office/drawing/2014/main" id="{4587E3AB-017A-B16B-87CE-A36EE4B04C01}"/>
              </a:ext>
            </a:extLst>
          </p:cNvPr>
          <p:cNvSpPr txBox="1"/>
          <p:nvPr/>
        </p:nvSpPr>
        <p:spPr>
          <a:xfrm>
            <a:off x="335473" y="595285"/>
            <a:ext cx="1070989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01 </a:t>
            </a:r>
            <a:r>
              <a:rPr lang="en-US" sz="3200" b="1" dirty="0"/>
              <a:t>Reasoning</a:t>
            </a:r>
            <a:endParaRPr lang="en-US" sz="3200" dirty="0"/>
          </a:p>
        </p:txBody>
      </p:sp>
      <p:sp>
        <p:nvSpPr>
          <p:cNvPr id="14" name="Arrow: Notched Right 13">
            <a:extLst>
              <a:ext uri="{FF2B5EF4-FFF2-40B4-BE49-F238E27FC236}">
                <a16:creationId xmlns:a16="http://schemas.microsoft.com/office/drawing/2014/main" id="{E91C9BEA-8BDA-AD7D-F5B8-7946BCF863E7}"/>
              </a:ext>
            </a:extLst>
          </p:cNvPr>
          <p:cNvSpPr/>
          <p:nvPr/>
        </p:nvSpPr>
        <p:spPr>
          <a:xfrm>
            <a:off x="335473" y="1102880"/>
            <a:ext cx="11856526" cy="2011680"/>
          </a:xfrm>
          <a:prstGeom prst="notched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Notched Right 15">
            <a:extLst>
              <a:ext uri="{FF2B5EF4-FFF2-40B4-BE49-F238E27FC236}">
                <a16:creationId xmlns:a16="http://schemas.microsoft.com/office/drawing/2014/main" id="{EABF362B-50E7-B40E-C6B4-72D64CEF8113}"/>
              </a:ext>
            </a:extLst>
          </p:cNvPr>
          <p:cNvSpPr/>
          <p:nvPr/>
        </p:nvSpPr>
        <p:spPr>
          <a:xfrm>
            <a:off x="335472" y="2085806"/>
            <a:ext cx="11856527" cy="2011680"/>
          </a:xfrm>
          <a:prstGeom prst="notchedRight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Notched Right 21">
            <a:extLst>
              <a:ext uri="{FF2B5EF4-FFF2-40B4-BE49-F238E27FC236}">
                <a16:creationId xmlns:a16="http://schemas.microsoft.com/office/drawing/2014/main" id="{3001E2C1-DF37-C703-D18F-4D2F1312EC21}"/>
              </a:ext>
            </a:extLst>
          </p:cNvPr>
          <p:cNvSpPr/>
          <p:nvPr/>
        </p:nvSpPr>
        <p:spPr>
          <a:xfrm>
            <a:off x="335471" y="3027967"/>
            <a:ext cx="11856529" cy="2011680"/>
          </a:xfrm>
          <a:prstGeom prst="notched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Notched Right 20">
            <a:extLst>
              <a:ext uri="{FF2B5EF4-FFF2-40B4-BE49-F238E27FC236}">
                <a16:creationId xmlns:a16="http://schemas.microsoft.com/office/drawing/2014/main" id="{B5E43598-FFCC-B160-BB49-B8D0981318ED}"/>
              </a:ext>
            </a:extLst>
          </p:cNvPr>
          <p:cNvSpPr/>
          <p:nvPr/>
        </p:nvSpPr>
        <p:spPr>
          <a:xfrm>
            <a:off x="335470" y="4010893"/>
            <a:ext cx="11856530" cy="2011680"/>
          </a:xfrm>
          <a:prstGeom prst="notchedRightArrow">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Notched Right 22">
            <a:extLst>
              <a:ext uri="{FF2B5EF4-FFF2-40B4-BE49-F238E27FC236}">
                <a16:creationId xmlns:a16="http://schemas.microsoft.com/office/drawing/2014/main" id="{6AC1A468-ED4D-29DC-7E59-50CC99914057}"/>
              </a:ext>
            </a:extLst>
          </p:cNvPr>
          <p:cNvSpPr/>
          <p:nvPr/>
        </p:nvSpPr>
        <p:spPr>
          <a:xfrm>
            <a:off x="335470" y="4972977"/>
            <a:ext cx="11856530" cy="2011680"/>
          </a:xfrm>
          <a:prstGeom prst="notched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0F19441-3F63-06C2-04AE-12686863F1ED}"/>
              </a:ext>
            </a:extLst>
          </p:cNvPr>
          <p:cNvSpPr txBox="1"/>
          <p:nvPr/>
        </p:nvSpPr>
        <p:spPr>
          <a:xfrm>
            <a:off x="577331" y="1737742"/>
            <a:ext cx="1939989" cy="707886"/>
          </a:xfrm>
          <a:prstGeom prst="rect">
            <a:avLst/>
          </a:prstGeom>
          <a:noFill/>
        </p:spPr>
        <p:txBody>
          <a:bodyPr wrap="square">
            <a:spAutoFit/>
          </a:bodyPr>
          <a:lstStyle/>
          <a:p>
            <a:pPr algn="ctr"/>
            <a:r>
              <a:rPr lang="en-US" sz="2000" dirty="0"/>
              <a:t>Funding</a:t>
            </a:r>
          </a:p>
          <a:p>
            <a:pPr algn="ctr"/>
            <a:r>
              <a:rPr lang="en-US" sz="2000" dirty="0"/>
              <a:t>Constraints</a:t>
            </a:r>
          </a:p>
        </p:txBody>
      </p:sp>
      <p:sp>
        <p:nvSpPr>
          <p:cNvPr id="4" name="TextBox 3">
            <a:extLst>
              <a:ext uri="{FF2B5EF4-FFF2-40B4-BE49-F238E27FC236}">
                <a16:creationId xmlns:a16="http://schemas.microsoft.com/office/drawing/2014/main" id="{BC7BE37E-41C5-5592-DC9A-A75966B2C76E}"/>
              </a:ext>
            </a:extLst>
          </p:cNvPr>
          <p:cNvSpPr txBox="1"/>
          <p:nvPr/>
        </p:nvSpPr>
        <p:spPr>
          <a:xfrm>
            <a:off x="2517321" y="1784275"/>
            <a:ext cx="9496234" cy="584775"/>
          </a:xfrm>
          <a:prstGeom prst="rect">
            <a:avLst/>
          </a:prstGeom>
          <a:noFill/>
        </p:spPr>
        <p:txBody>
          <a:bodyPr wrap="square">
            <a:spAutoFit/>
          </a:bodyPr>
          <a:lstStyle/>
          <a:p>
            <a:pPr marL="285750" lvl="1" indent="-285750">
              <a:buFont typeface="Wingdings" panose="05000000000000000000" pitchFamily="2" charset="2"/>
              <a:buChar char="§"/>
            </a:pPr>
            <a:r>
              <a:rPr lang="en-US" sz="1600" dirty="0"/>
              <a:t>Heavy reliance on state funding and fluctuating enrollment numbers</a:t>
            </a:r>
          </a:p>
          <a:p>
            <a:pPr marL="285750" lvl="1" indent="-285750">
              <a:buFont typeface="Wingdings" panose="05000000000000000000" pitchFamily="2" charset="2"/>
              <a:buChar char="§"/>
            </a:pPr>
            <a:r>
              <a:rPr lang="en-US" sz="1600" dirty="0"/>
              <a:t>Limited access to diversified revenue sources</a:t>
            </a:r>
          </a:p>
        </p:txBody>
      </p:sp>
      <p:sp>
        <p:nvSpPr>
          <p:cNvPr id="5" name="TextBox 4">
            <a:extLst>
              <a:ext uri="{FF2B5EF4-FFF2-40B4-BE49-F238E27FC236}">
                <a16:creationId xmlns:a16="http://schemas.microsoft.com/office/drawing/2014/main" id="{8EB5B796-BFD8-102A-254E-9E9CE4C9B607}"/>
              </a:ext>
            </a:extLst>
          </p:cNvPr>
          <p:cNvSpPr txBox="1"/>
          <p:nvPr/>
        </p:nvSpPr>
        <p:spPr>
          <a:xfrm>
            <a:off x="644322" y="2711850"/>
            <a:ext cx="1939989" cy="707886"/>
          </a:xfrm>
          <a:prstGeom prst="rect">
            <a:avLst/>
          </a:prstGeom>
          <a:noFill/>
        </p:spPr>
        <p:txBody>
          <a:bodyPr wrap="square">
            <a:spAutoFit/>
          </a:bodyPr>
          <a:lstStyle/>
          <a:p>
            <a:pPr algn="ctr"/>
            <a:r>
              <a:rPr lang="en-US" sz="2000" dirty="0"/>
              <a:t>Regulatory Restrictions</a:t>
            </a:r>
          </a:p>
        </p:txBody>
      </p:sp>
      <p:sp>
        <p:nvSpPr>
          <p:cNvPr id="6" name="TextBox 5">
            <a:extLst>
              <a:ext uri="{FF2B5EF4-FFF2-40B4-BE49-F238E27FC236}">
                <a16:creationId xmlns:a16="http://schemas.microsoft.com/office/drawing/2014/main" id="{2F4E08B0-B603-8D7A-A0CC-1A8E7D87385C}"/>
              </a:ext>
            </a:extLst>
          </p:cNvPr>
          <p:cNvSpPr txBox="1"/>
          <p:nvPr/>
        </p:nvSpPr>
        <p:spPr>
          <a:xfrm>
            <a:off x="2517321" y="2791378"/>
            <a:ext cx="9496234" cy="584775"/>
          </a:xfrm>
          <a:prstGeom prst="rect">
            <a:avLst/>
          </a:prstGeom>
          <a:noFill/>
        </p:spPr>
        <p:txBody>
          <a:bodyPr wrap="square">
            <a:spAutoFit/>
          </a:bodyPr>
          <a:lstStyle/>
          <a:p>
            <a:pPr marL="347663" lvl="1" indent="-285750">
              <a:buFont typeface="Wingdings" panose="05000000000000000000" pitchFamily="2" charset="2"/>
              <a:buChar char="§"/>
            </a:pPr>
            <a:r>
              <a:rPr lang="en-US" sz="1600" dirty="0"/>
              <a:t>Strict regulations governing financial operations, investments, and property management</a:t>
            </a:r>
          </a:p>
          <a:p>
            <a:pPr marL="347663" lvl="1" indent="-285750">
              <a:buFont typeface="Wingdings" panose="05000000000000000000" pitchFamily="2" charset="2"/>
              <a:buChar char="§"/>
            </a:pPr>
            <a:r>
              <a:rPr lang="en-US" sz="1600" dirty="0"/>
              <a:t>Challenges in engaging in commercial activities and forming public-private partnerships</a:t>
            </a:r>
          </a:p>
        </p:txBody>
      </p:sp>
      <p:sp>
        <p:nvSpPr>
          <p:cNvPr id="7" name="TextBox 6">
            <a:extLst>
              <a:ext uri="{FF2B5EF4-FFF2-40B4-BE49-F238E27FC236}">
                <a16:creationId xmlns:a16="http://schemas.microsoft.com/office/drawing/2014/main" id="{64700A7B-4F68-F1EF-ECB5-2EE6944DC1E3}"/>
              </a:ext>
            </a:extLst>
          </p:cNvPr>
          <p:cNvSpPr txBox="1"/>
          <p:nvPr/>
        </p:nvSpPr>
        <p:spPr>
          <a:xfrm>
            <a:off x="2517321" y="3807354"/>
            <a:ext cx="8063593" cy="338554"/>
          </a:xfrm>
          <a:prstGeom prst="rect">
            <a:avLst/>
          </a:prstGeom>
          <a:noFill/>
        </p:spPr>
        <p:txBody>
          <a:bodyPr wrap="square">
            <a:spAutoFit/>
          </a:bodyPr>
          <a:lstStyle/>
          <a:p>
            <a:pPr marL="347663" lvl="1" indent="-285750">
              <a:buFont typeface="Wingdings" panose="05000000000000000000" pitchFamily="2" charset="2"/>
              <a:buChar char="§"/>
            </a:pPr>
            <a:r>
              <a:rPr lang="en-US" sz="1600" dirty="0"/>
              <a:t>Difficulty in quickly adapting to changing educational and economic environments</a:t>
            </a:r>
          </a:p>
        </p:txBody>
      </p:sp>
      <p:sp>
        <p:nvSpPr>
          <p:cNvPr id="8" name="TextBox 7">
            <a:extLst>
              <a:ext uri="{FF2B5EF4-FFF2-40B4-BE49-F238E27FC236}">
                <a16:creationId xmlns:a16="http://schemas.microsoft.com/office/drawing/2014/main" id="{8255858D-EDD7-300A-0BDF-12D68A6019EA}"/>
              </a:ext>
            </a:extLst>
          </p:cNvPr>
          <p:cNvSpPr txBox="1"/>
          <p:nvPr/>
        </p:nvSpPr>
        <p:spPr>
          <a:xfrm>
            <a:off x="577331" y="3683991"/>
            <a:ext cx="1939989" cy="707886"/>
          </a:xfrm>
          <a:prstGeom prst="rect">
            <a:avLst/>
          </a:prstGeom>
          <a:noFill/>
        </p:spPr>
        <p:txBody>
          <a:bodyPr wrap="square">
            <a:spAutoFit/>
          </a:bodyPr>
          <a:lstStyle/>
          <a:p>
            <a:pPr algn="ctr"/>
            <a:r>
              <a:rPr lang="en-US" sz="2000" dirty="0"/>
              <a:t>Operational Inflexibility</a:t>
            </a:r>
          </a:p>
        </p:txBody>
      </p:sp>
      <p:sp>
        <p:nvSpPr>
          <p:cNvPr id="9" name="TextBox 8">
            <a:extLst>
              <a:ext uri="{FF2B5EF4-FFF2-40B4-BE49-F238E27FC236}">
                <a16:creationId xmlns:a16="http://schemas.microsoft.com/office/drawing/2014/main" id="{F9C68C6C-D4E8-505B-970B-0DB9B641050C}"/>
              </a:ext>
            </a:extLst>
          </p:cNvPr>
          <p:cNvSpPr txBox="1"/>
          <p:nvPr/>
        </p:nvSpPr>
        <p:spPr>
          <a:xfrm>
            <a:off x="644320" y="5432041"/>
            <a:ext cx="1939989" cy="1015663"/>
          </a:xfrm>
          <a:prstGeom prst="rect">
            <a:avLst/>
          </a:prstGeom>
          <a:noFill/>
        </p:spPr>
        <p:txBody>
          <a:bodyPr wrap="square">
            <a:spAutoFit/>
          </a:bodyPr>
          <a:lstStyle/>
          <a:p>
            <a:pPr algn="ctr"/>
            <a:r>
              <a:rPr lang="en-US" sz="2000" dirty="0"/>
              <a:t>Asset Management Challenges</a:t>
            </a:r>
          </a:p>
        </p:txBody>
      </p:sp>
      <p:sp>
        <p:nvSpPr>
          <p:cNvPr id="10" name="TextBox 9">
            <a:extLst>
              <a:ext uri="{FF2B5EF4-FFF2-40B4-BE49-F238E27FC236}">
                <a16:creationId xmlns:a16="http://schemas.microsoft.com/office/drawing/2014/main" id="{ED96D271-3042-3066-0B0A-D282D1570CF9}"/>
              </a:ext>
            </a:extLst>
          </p:cNvPr>
          <p:cNvSpPr txBox="1"/>
          <p:nvPr/>
        </p:nvSpPr>
        <p:spPr>
          <a:xfrm>
            <a:off x="2584311" y="5655639"/>
            <a:ext cx="7816850" cy="584775"/>
          </a:xfrm>
          <a:prstGeom prst="rect">
            <a:avLst/>
          </a:prstGeom>
          <a:noFill/>
        </p:spPr>
        <p:txBody>
          <a:bodyPr wrap="square">
            <a:spAutoFit/>
          </a:bodyPr>
          <a:lstStyle/>
          <a:p>
            <a:pPr marL="347663" lvl="1" indent="-285750">
              <a:buFont typeface="Wingdings" panose="05000000000000000000" pitchFamily="2" charset="2"/>
              <a:buChar char="§"/>
            </a:pPr>
            <a:r>
              <a:rPr lang="en-US" sz="1600" dirty="0"/>
              <a:t>Restrictions on owning, developing, and leveraging real estate assets</a:t>
            </a:r>
          </a:p>
          <a:p>
            <a:pPr marL="347663" lvl="1" indent="-285750">
              <a:buFont typeface="Wingdings" panose="05000000000000000000" pitchFamily="2" charset="2"/>
              <a:buChar char="§"/>
            </a:pPr>
            <a:r>
              <a:rPr lang="en-US" sz="1600" dirty="0"/>
              <a:t>Limited ability to protect and grow assets for long-term sustainability</a:t>
            </a:r>
          </a:p>
        </p:txBody>
      </p:sp>
      <p:sp>
        <p:nvSpPr>
          <p:cNvPr id="11" name="TextBox 10">
            <a:extLst>
              <a:ext uri="{FF2B5EF4-FFF2-40B4-BE49-F238E27FC236}">
                <a16:creationId xmlns:a16="http://schemas.microsoft.com/office/drawing/2014/main" id="{647C89F7-EB3B-06F2-B4C6-858186A89AA5}"/>
              </a:ext>
            </a:extLst>
          </p:cNvPr>
          <p:cNvSpPr txBox="1"/>
          <p:nvPr/>
        </p:nvSpPr>
        <p:spPr>
          <a:xfrm>
            <a:off x="644322" y="4609718"/>
            <a:ext cx="1939989" cy="707886"/>
          </a:xfrm>
          <a:prstGeom prst="rect">
            <a:avLst/>
          </a:prstGeom>
          <a:noFill/>
        </p:spPr>
        <p:txBody>
          <a:bodyPr wrap="square">
            <a:spAutoFit/>
          </a:bodyPr>
          <a:lstStyle/>
          <a:p>
            <a:pPr algn="ctr"/>
            <a:r>
              <a:rPr lang="en-US" sz="2000" dirty="0"/>
              <a:t>Risk Management</a:t>
            </a:r>
          </a:p>
        </p:txBody>
      </p:sp>
      <p:sp>
        <p:nvSpPr>
          <p:cNvPr id="12" name="TextBox 11">
            <a:extLst>
              <a:ext uri="{FF2B5EF4-FFF2-40B4-BE49-F238E27FC236}">
                <a16:creationId xmlns:a16="http://schemas.microsoft.com/office/drawing/2014/main" id="{CEDB5435-21DC-8951-0C53-7A5742D68917}"/>
              </a:ext>
            </a:extLst>
          </p:cNvPr>
          <p:cNvSpPr txBox="1"/>
          <p:nvPr/>
        </p:nvSpPr>
        <p:spPr>
          <a:xfrm>
            <a:off x="2584311" y="4653947"/>
            <a:ext cx="8694495" cy="584775"/>
          </a:xfrm>
          <a:prstGeom prst="rect">
            <a:avLst/>
          </a:prstGeom>
          <a:noFill/>
        </p:spPr>
        <p:txBody>
          <a:bodyPr wrap="square">
            <a:spAutoFit/>
          </a:bodyPr>
          <a:lstStyle/>
          <a:p>
            <a:pPr marL="347663" lvl="1" indent="-285750">
              <a:buFont typeface="Wingdings" panose="05000000000000000000" pitchFamily="2" charset="2"/>
              <a:buChar char="§"/>
            </a:pPr>
            <a:r>
              <a:rPr lang="en-US" sz="1600" dirty="0"/>
              <a:t>Exposure to financial and operational risks without adequate shielding mechanisms</a:t>
            </a:r>
          </a:p>
          <a:p>
            <a:pPr marL="347663" lvl="1" indent="-285750">
              <a:buFont typeface="Wingdings" panose="05000000000000000000" pitchFamily="2" charset="2"/>
              <a:buChar char="§"/>
            </a:pPr>
            <a:r>
              <a:rPr lang="en-US" sz="1600" dirty="0"/>
              <a:t>Challenges in maintaining funding stability through diverse income streams</a:t>
            </a:r>
          </a:p>
        </p:txBody>
      </p:sp>
      <p:sp>
        <p:nvSpPr>
          <p:cNvPr id="24" name="TextBox 23">
            <a:extLst>
              <a:ext uri="{FF2B5EF4-FFF2-40B4-BE49-F238E27FC236}">
                <a16:creationId xmlns:a16="http://schemas.microsoft.com/office/drawing/2014/main" id="{B4B72EDA-1C5E-EC23-8CA0-54A0DC38A10A}"/>
              </a:ext>
            </a:extLst>
          </p:cNvPr>
          <p:cNvSpPr txBox="1"/>
          <p:nvPr/>
        </p:nvSpPr>
        <p:spPr>
          <a:xfrm>
            <a:off x="4998766" y="1137389"/>
            <a:ext cx="6227564" cy="400110"/>
          </a:xfrm>
          <a:prstGeom prst="rect">
            <a:avLst/>
          </a:prstGeom>
          <a:noFill/>
        </p:spPr>
        <p:txBody>
          <a:bodyPr wrap="square">
            <a:spAutoFit/>
          </a:bodyPr>
          <a:lstStyle/>
          <a:p>
            <a:r>
              <a:rPr lang="en-US" sz="2000" i="1" dirty="0">
                <a:solidFill>
                  <a:srgbClr val="FFB04F"/>
                </a:solidFill>
                <a:latin typeface="Arial Narrow" panose="020B0606020202030204" pitchFamily="34" charset="0"/>
              </a:rPr>
              <a:t>As a community college district, SBCCD faces many limitations.</a:t>
            </a:r>
          </a:p>
        </p:txBody>
      </p:sp>
      <p:sp>
        <p:nvSpPr>
          <p:cNvPr id="13" name="TextBox 12">
            <a:extLst>
              <a:ext uri="{FF2B5EF4-FFF2-40B4-BE49-F238E27FC236}">
                <a16:creationId xmlns:a16="http://schemas.microsoft.com/office/drawing/2014/main" id="{A2158612-4E53-21D0-4744-10E704AFD132}"/>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2936510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24CBE161-96FB-A8C2-4799-0386C46D952C}"/>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127" name="TextBox 126">
            <a:extLst>
              <a:ext uri="{FF2B5EF4-FFF2-40B4-BE49-F238E27FC236}">
                <a16:creationId xmlns:a16="http://schemas.microsoft.com/office/drawing/2014/main" id="{4587E3AB-017A-B16B-87CE-A36EE4B04C01}"/>
              </a:ext>
            </a:extLst>
          </p:cNvPr>
          <p:cNvSpPr txBox="1"/>
          <p:nvPr/>
        </p:nvSpPr>
        <p:spPr>
          <a:xfrm>
            <a:off x="335473" y="595285"/>
            <a:ext cx="1070989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01 </a:t>
            </a:r>
            <a:r>
              <a:rPr lang="en-US" sz="3200" b="1" dirty="0"/>
              <a:t>Reasoning</a:t>
            </a:r>
            <a:endParaRPr lang="en-US" sz="3200" dirty="0"/>
          </a:p>
        </p:txBody>
      </p:sp>
      <p:sp>
        <p:nvSpPr>
          <p:cNvPr id="14" name="!!Arrow: Notched Right 22">
            <a:extLst>
              <a:ext uri="{FF2B5EF4-FFF2-40B4-BE49-F238E27FC236}">
                <a16:creationId xmlns:a16="http://schemas.microsoft.com/office/drawing/2014/main" id="{E91C9BEA-8BDA-AD7D-F5B8-7946BCF863E7}"/>
              </a:ext>
            </a:extLst>
          </p:cNvPr>
          <p:cNvSpPr/>
          <p:nvPr/>
        </p:nvSpPr>
        <p:spPr>
          <a:xfrm>
            <a:off x="335473" y="1102880"/>
            <a:ext cx="11856526" cy="2011680"/>
          </a:xfrm>
          <a:prstGeom prst="notched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C68C6C-D4E8-505B-970B-0DB9B641050C}"/>
              </a:ext>
            </a:extLst>
          </p:cNvPr>
          <p:cNvSpPr txBox="1"/>
          <p:nvPr/>
        </p:nvSpPr>
        <p:spPr>
          <a:xfrm>
            <a:off x="873540" y="1600888"/>
            <a:ext cx="1939989" cy="1015663"/>
          </a:xfrm>
          <a:prstGeom prst="rect">
            <a:avLst/>
          </a:prstGeom>
          <a:noFill/>
        </p:spPr>
        <p:txBody>
          <a:bodyPr wrap="square">
            <a:spAutoFit/>
          </a:bodyPr>
          <a:lstStyle/>
          <a:p>
            <a:pPr algn="ctr"/>
            <a:r>
              <a:rPr lang="en-US" sz="2000" dirty="0"/>
              <a:t>Asset Management Challenges</a:t>
            </a:r>
          </a:p>
        </p:txBody>
      </p:sp>
      <p:sp>
        <p:nvSpPr>
          <p:cNvPr id="10" name="TextBox 9">
            <a:extLst>
              <a:ext uri="{FF2B5EF4-FFF2-40B4-BE49-F238E27FC236}">
                <a16:creationId xmlns:a16="http://schemas.microsoft.com/office/drawing/2014/main" id="{ED96D271-3042-3066-0B0A-D282D1570CF9}"/>
              </a:ext>
            </a:extLst>
          </p:cNvPr>
          <p:cNvSpPr txBox="1"/>
          <p:nvPr/>
        </p:nvSpPr>
        <p:spPr>
          <a:xfrm>
            <a:off x="2981266" y="1795018"/>
            <a:ext cx="7816850" cy="584775"/>
          </a:xfrm>
          <a:prstGeom prst="rect">
            <a:avLst/>
          </a:prstGeom>
          <a:noFill/>
        </p:spPr>
        <p:txBody>
          <a:bodyPr wrap="square">
            <a:spAutoFit/>
          </a:bodyPr>
          <a:lstStyle/>
          <a:p>
            <a:pPr marL="347663" lvl="1" indent="-285750">
              <a:buFont typeface="Wingdings" panose="05000000000000000000" pitchFamily="2" charset="2"/>
              <a:buChar char="§"/>
            </a:pPr>
            <a:r>
              <a:rPr lang="en-US" sz="1600" dirty="0"/>
              <a:t>Restrictions on owning, developing, and leveraging real estate assets</a:t>
            </a:r>
          </a:p>
          <a:p>
            <a:pPr marL="347663" lvl="1" indent="-285750">
              <a:buFont typeface="Wingdings" panose="05000000000000000000" pitchFamily="2" charset="2"/>
              <a:buChar char="§"/>
            </a:pPr>
            <a:r>
              <a:rPr lang="en-US" sz="1600" dirty="0"/>
              <a:t>Limited ability to protect and grow assets for long-term sustainability</a:t>
            </a:r>
          </a:p>
        </p:txBody>
      </p:sp>
      <p:sp>
        <p:nvSpPr>
          <p:cNvPr id="24" name="TextBox 23">
            <a:extLst>
              <a:ext uri="{FF2B5EF4-FFF2-40B4-BE49-F238E27FC236}">
                <a16:creationId xmlns:a16="http://schemas.microsoft.com/office/drawing/2014/main" id="{B4B72EDA-1C5E-EC23-8CA0-54A0DC38A10A}"/>
              </a:ext>
            </a:extLst>
          </p:cNvPr>
          <p:cNvSpPr txBox="1"/>
          <p:nvPr/>
        </p:nvSpPr>
        <p:spPr>
          <a:xfrm>
            <a:off x="4998766" y="1137389"/>
            <a:ext cx="6227564" cy="400110"/>
          </a:xfrm>
          <a:prstGeom prst="rect">
            <a:avLst/>
          </a:prstGeom>
          <a:noFill/>
        </p:spPr>
        <p:txBody>
          <a:bodyPr wrap="square">
            <a:spAutoFit/>
          </a:bodyPr>
          <a:lstStyle/>
          <a:p>
            <a:r>
              <a:rPr lang="en-US" sz="2000" i="1" dirty="0">
                <a:solidFill>
                  <a:srgbClr val="FFB04F"/>
                </a:solidFill>
                <a:latin typeface="Arial Narrow" panose="020B0606020202030204" pitchFamily="34" charset="0"/>
              </a:rPr>
              <a:t>As a community college district, SBCCD faces many limitations.</a:t>
            </a:r>
          </a:p>
        </p:txBody>
      </p:sp>
      <p:sp>
        <p:nvSpPr>
          <p:cNvPr id="13" name="TextBox 12">
            <a:extLst>
              <a:ext uri="{FF2B5EF4-FFF2-40B4-BE49-F238E27FC236}">
                <a16:creationId xmlns:a16="http://schemas.microsoft.com/office/drawing/2014/main" id="{225A1B32-C7E0-DC2C-B2FF-EB409B5B02E7}"/>
              </a:ext>
            </a:extLst>
          </p:cNvPr>
          <p:cNvSpPr txBox="1"/>
          <p:nvPr/>
        </p:nvSpPr>
        <p:spPr>
          <a:xfrm>
            <a:off x="3215736" y="3728768"/>
            <a:ext cx="4949371" cy="1631216"/>
          </a:xfrm>
          <a:prstGeom prst="rect">
            <a:avLst/>
          </a:prstGeom>
          <a:noFill/>
          <a:ln w="38100">
            <a:solidFill>
              <a:srgbClr val="FFB04F"/>
            </a:solidFill>
          </a:ln>
        </p:spPr>
        <p:txBody>
          <a:bodyPr wrap="square">
            <a:spAutoFit/>
          </a:bodyPr>
          <a:lstStyle/>
          <a:p>
            <a:pPr marL="342900" indent="-342900">
              <a:buFont typeface="Arial" panose="020B0604020202020204" pitchFamily="34" charset="0"/>
              <a:buChar char="•"/>
            </a:pPr>
            <a:r>
              <a:rPr lang="en-US" sz="2000" i="1" dirty="0">
                <a:latin typeface="Arial Narrow" panose="020B0606020202030204" pitchFamily="34" charset="0"/>
                <a:ea typeface="Calibri" panose="020F0502020204030204" pitchFamily="34" charset="0"/>
                <a:cs typeface="Calibri" panose="020F0502020204030204" pitchFamily="34" charset="0"/>
              </a:rPr>
              <a:t>State approval process</a:t>
            </a:r>
          </a:p>
          <a:p>
            <a:pPr marL="342900" indent="-342900">
              <a:buFont typeface="Arial" panose="020B0604020202020204" pitchFamily="34" charset="0"/>
              <a:buChar char="•"/>
            </a:pPr>
            <a:r>
              <a:rPr lang="en-US" sz="2000" i="1" dirty="0">
                <a:latin typeface="Arial Narrow" panose="020B0606020202030204" pitchFamily="34" charset="0"/>
                <a:ea typeface="Calibri" panose="020F0502020204030204" pitchFamily="34" charset="0"/>
                <a:cs typeface="Calibri" panose="020F0502020204030204" pitchFamily="34" charset="0"/>
              </a:rPr>
              <a:t>Limited uses of proceeds</a:t>
            </a:r>
          </a:p>
          <a:p>
            <a:pPr marL="342900" marR="0" indent="-342900">
              <a:spcBef>
                <a:spcPts val="0"/>
              </a:spcBef>
              <a:spcAft>
                <a:spcPts val="0"/>
              </a:spcAft>
              <a:buFont typeface="Arial" panose="020B0604020202020204" pitchFamily="34" charset="0"/>
              <a:buChar char="•"/>
            </a:pPr>
            <a:r>
              <a:rPr lang="en-US" sz="2000" i="1" dirty="0">
                <a:effectLst/>
                <a:latin typeface="Arial Narrow" panose="020B0606020202030204" pitchFamily="34" charset="0"/>
                <a:ea typeface="Calibri" panose="020F0502020204030204" pitchFamily="34" charset="0"/>
                <a:cs typeface="Calibri" panose="020F0502020204030204" pitchFamily="34" charset="0"/>
              </a:rPr>
              <a:t>Asset type</a:t>
            </a:r>
          </a:p>
          <a:p>
            <a:pPr marL="342900" indent="-342900">
              <a:buFont typeface="Arial" panose="020B0604020202020204" pitchFamily="34" charset="0"/>
              <a:buChar char="•"/>
            </a:pPr>
            <a:r>
              <a:rPr lang="en-US" sz="2000" i="1" dirty="0">
                <a:latin typeface="Arial Narrow" panose="020B0606020202030204" pitchFamily="34" charset="0"/>
                <a:ea typeface="Calibri" panose="020F0502020204030204" pitchFamily="34" charset="0"/>
                <a:cs typeface="Calibri" panose="020F0502020204030204" pitchFamily="34" charset="0"/>
              </a:rPr>
              <a:t>Location</a:t>
            </a:r>
          </a:p>
          <a:p>
            <a:pPr marL="342900" marR="0" indent="-342900">
              <a:spcBef>
                <a:spcPts val="0"/>
              </a:spcBef>
              <a:spcAft>
                <a:spcPts val="0"/>
              </a:spcAft>
              <a:buFont typeface="Arial" panose="020B0604020202020204" pitchFamily="34" charset="0"/>
              <a:buChar char="•"/>
            </a:pPr>
            <a:r>
              <a:rPr lang="en-US" sz="2000" i="1" dirty="0">
                <a:effectLst/>
                <a:latin typeface="Arial Narrow" panose="020B0606020202030204" pitchFamily="34" charset="0"/>
                <a:ea typeface="Calibri" panose="020F0502020204030204" pitchFamily="34" charset="0"/>
                <a:cs typeface="Calibri" panose="020F0502020204030204" pitchFamily="34" charset="0"/>
              </a:rPr>
              <a:t>Procurement processes</a:t>
            </a:r>
          </a:p>
        </p:txBody>
      </p:sp>
      <p:sp>
        <p:nvSpPr>
          <p:cNvPr id="15" name="TextBox 14">
            <a:extLst>
              <a:ext uri="{FF2B5EF4-FFF2-40B4-BE49-F238E27FC236}">
                <a16:creationId xmlns:a16="http://schemas.microsoft.com/office/drawing/2014/main" id="{D3AE17F3-3345-5993-61F8-667DAA88F04C}"/>
              </a:ext>
            </a:extLst>
          </p:cNvPr>
          <p:cNvSpPr txBox="1"/>
          <p:nvPr/>
        </p:nvSpPr>
        <p:spPr>
          <a:xfrm>
            <a:off x="3215736" y="2994751"/>
            <a:ext cx="4949371" cy="707886"/>
          </a:xfrm>
          <a:prstGeom prst="rect">
            <a:avLst/>
          </a:prstGeom>
          <a:solidFill>
            <a:srgbClr val="FFB04F"/>
          </a:solidFill>
          <a:ln w="38100">
            <a:solidFill>
              <a:srgbClr val="FFB04F"/>
            </a:solidFill>
          </a:ln>
        </p:spPr>
        <p:txBody>
          <a:bodyPr wrap="square">
            <a:spAutoFit/>
          </a:bodyPr>
          <a:lstStyle/>
          <a:p>
            <a:pPr marL="0" marR="0" algn="ctr">
              <a:spcBef>
                <a:spcPts val="0"/>
              </a:spcBef>
              <a:spcAft>
                <a:spcPts val="0"/>
              </a:spcAft>
            </a:pPr>
            <a:r>
              <a:rPr lang="en-US" sz="2000" dirty="0">
                <a:effectLst/>
                <a:ea typeface="Calibri" panose="020F0502020204030204" pitchFamily="34" charset="0"/>
                <a:cs typeface="Calibri" panose="020F0502020204030204" pitchFamily="34" charset="0"/>
              </a:rPr>
              <a:t>Challenges with expansion of existing commercial properties</a:t>
            </a:r>
            <a:endParaRPr lang="en-US" sz="2000" i="1" dirty="0">
              <a:effectLst/>
              <a:latin typeface="Aptos" panose="020B000402020202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334B4411-1FEF-BFE1-7604-1088A529B061}"/>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3471229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a:extLst>
              <a:ext uri="{FF2B5EF4-FFF2-40B4-BE49-F238E27FC236}">
                <a16:creationId xmlns:a16="http://schemas.microsoft.com/office/drawing/2014/main" id="{8531FD8B-0B61-D713-5ED9-CBCF723A1C26}"/>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127" name="TextBox 126">
            <a:extLst>
              <a:ext uri="{FF2B5EF4-FFF2-40B4-BE49-F238E27FC236}">
                <a16:creationId xmlns:a16="http://schemas.microsoft.com/office/drawing/2014/main" id="{4587E3AB-017A-B16B-87CE-A36EE4B04C01}"/>
              </a:ext>
            </a:extLst>
          </p:cNvPr>
          <p:cNvSpPr txBox="1"/>
          <p:nvPr/>
        </p:nvSpPr>
        <p:spPr>
          <a:xfrm>
            <a:off x="335473" y="595285"/>
            <a:ext cx="10709898"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01 </a:t>
            </a:r>
            <a:r>
              <a:rPr lang="en-US" sz="3200" b="1" dirty="0"/>
              <a:t>Reasoning</a:t>
            </a:r>
            <a:endParaRPr lang="en-US" sz="3200" dirty="0"/>
          </a:p>
        </p:txBody>
      </p:sp>
      <p:sp>
        <p:nvSpPr>
          <p:cNvPr id="24" name="TextBox 23">
            <a:extLst>
              <a:ext uri="{FF2B5EF4-FFF2-40B4-BE49-F238E27FC236}">
                <a16:creationId xmlns:a16="http://schemas.microsoft.com/office/drawing/2014/main" id="{B4B72EDA-1C5E-EC23-8CA0-54A0DC38A10A}"/>
              </a:ext>
            </a:extLst>
          </p:cNvPr>
          <p:cNvSpPr txBox="1"/>
          <p:nvPr/>
        </p:nvSpPr>
        <p:spPr>
          <a:xfrm>
            <a:off x="4998766" y="1137389"/>
            <a:ext cx="6227564" cy="400110"/>
          </a:xfrm>
          <a:prstGeom prst="rect">
            <a:avLst/>
          </a:prstGeom>
          <a:noFill/>
        </p:spPr>
        <p:txBody>
          <a:bodyPr wrap="square">
            <a:spAutoFit/>
          </a:bodyPr>
          <a:lstStyle/>
          <a:p>
            <a:r>
              <a:rPr lang="en-US" sz="2000" i="1" dirty="0">
                <a:solidFill>
                  <a:srgbClr val="FFB04F"/>
                </a:solidFill>
                <a:latin typeface="Arial Narrow" panose="020B0606020202030204" pitchFamily="34" charset="0"/>
              </a:rPr>
              <a:t>As a community college district, SBCCD faces many limitations.</a:t>
            </a:r>
          </a:p>
        </p:txBody>
      </p:sp>
      <p:sp>
        <p:nvSpPr>
          <p:cNvPr id="15" name="TextBox 14">
            <a:extLst>
              <a:ext uri="{FF2B5EF4-FFF2-40B4-BE49-F238E27FC236}">
                <a16:creationId xmlns:a16="http://schemas.microsoft.com/office/drawing/2014/main" id="{FBD10FBB-5154-A6AD-D1E3-A7D2F89280ED}"/>
              </a:ext>
            </a:extLst>
          </p:cNvPr>
          <p:cNvSpPr txBox="1"/>
          <p:nvPr/>
        </p:nvSpPr>
        <p:spPr>
          <a:xfrm>
            <a:off x="6096000" y="2915598"/>
            <a:ext cx="4949371" cy="2554545"/>
          </a:xfrm>
          <a:prstGeom prst="rect">
            <a:avLst/>
          </a:prstGeom>
          <a:noFill/>
          <a:ln w="38100">
            <a:solidFill>
              <a:srgbClr val="FFB04F"/>
            </a:solidFill>
          </a:ln>
        </p:spPr>
        <p:txBody>
          <a:bodyPr wrap="square">
            <a:spAutoFit/>
          </a:bodyPr>
          <a:lstStyle/>
          <a:p>
            <a:pPr marL="0" marR="0">
              <a:spcBef>
                <a:spcPts val="0"/>
              </a:spcBef>
              <a:spcAft>
                <a:spcPts val="0"/>
              </a:spcAft>
            </a:pPr>
            <a:r>
              <a:rPr lang="en-US" sz="2000" i="1" dirty="0">
                <a:effectLst/>
                <a:latin typeface="Arial Narrow" panose="020B0606020202030204" pitchFamily="34" charset="0"/>
                <a:ea typeface="Calibri" panose="020F0502020204030204" pitchFamily="34" charset="0"/>
                <a:cs typeface="Calibri" panose="020F0502020204030204" pitchFamily="34" charset="0"/>
              </a:rPr>
              <a:t>The permissible/recognized functions for community college auxiliary organizations are found in Cal. Code of Regulations, Title 5, Section 59259.</a:t>
            </a:r>
          </a:p>
          <a:p>
            <a:pPr marL="0" marR="0">
              <a:spcBef>
                <a:spcPts val="0"/>
              </a:spcBef>
              <a:spcAft>
                <a:spcPts val="0"/>
              </a:spcAft>
            </a:pPr>
            <a:endParaRPr lang="en-US" sz="2000" i="1" dirty="0">
              <a:effectLst/>
              <a:latin typeface="Arial Narrow" panose="020B0606020202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i="1" dirty="0">
                <a:effectLst/>
                <a:latin typeface="Arial Narrow" panose="020B0606020202030204" pitchFamily="34" charset="0"/>
                <a:ea typeface="Calibri" panose="020F0502020204030204" pitchFamily="34" charset="0"/>
                <a:cs typeface="Calibri" panose="020F0502020204030204" pitchFamily="34" charset="0"/>
              </a:rPr>
              <a:t>The recognized functions listed in Section 59259 do not reference the acquisition, sale, and transfer of real property.</a:t>
            </a:r>
          </a:p>
        </p:txBody>
      </p:sp>
      <p:sp>
        <p:nvSpPr>
          <p:cNvPr id="17" name="TextBox 16">
            <a:extLst>
              <a:ext uri="{FF2B5EF4-FFF2-40B4-BE49-F238E27FC236}">
                <a16:creationId xmlns:a16="http://schemas.microsoft.com/office/drawing/2014/main" id="{97AE8BAE-0FE1-E6A7-CC82-9F7AF9577B44}"/>
              </a:ext>
            </a:extLst>
          </p:cNvPr>
          <p:cNvSpPr txBox="1"/>
          <p:nvPr/>
        </p:nvSpPr>
        <p:spPr>
          <a:xfrm>
            <a:off x="918030" y="2915598"/>
            <a:ext cx="4949371" cy="2554545"/>
          </a:xfrm>
          <a:prstGeom prst="rect">
            <a:avLst/>
          </a:prstGeom>
          <a:noFill/>
          <a:ln w="38100">
            <a:solidFill>
              <a:schemeClr val="bg1">
                <a:lumMod val="85000"/>
              </a:schemeClr>
            </a:solidFill>
          </a:ln>
        </p:spPr>
        <p:txBody>
          <a:bodyPr wrap="square">
            <a:spAutoFit/>
          </a:bodyPr>
          <a:lstStyle/>
          <a:p>
            <a:pPr marL="0" marR="0">
              <a:spcBef>
                <a:spcPts val="0"/>
              </a:spcBef>
              <a:spcAft>
                <a:spcPts val="0"/>
              </a:spcAft>
            </a:pPr>
            <a:r>
              <a:rPr lang="en-US" sz="2000" i="1" dirty="0">
                <a:latin typeface="Arial Narrow" panose="020B0606020202030204" pitchFamily="34" charset="0"/>
                <a:ea typeface="Calibri" panose="020F0502020204030204" pitchFamily="34" charset="0"/>
                <a:cs typeface="Calibri" panose="020F0502020204030204" pitchFamily="34" charset="0"/>
              </a:rPr>
              <a:t>The permissible functions of Cal State auxiliary organizations are found in Cal. Code of Regulations, Title 5, Section 42500(a).</a:t>
            </a:r>
          </a:p>
          <a:p>
            <a:pPr marL="0" marR="0">
              <a:spcBef>
                <a:spcPts val="0"/>
              </a:spcBef>
              <a:spcAft>
                <a:spcPts val="0"/>
              </a:spcAft>
            </a:pPr>
            <a:endParaRPr lang="en-US" sz="2000" i="1" dirty="0">
              <a:latin typeface="Arial Narrow" panose="020B0606020202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000" i="1" dirty="0">
                <a:latin typeface="Arial Narrow" panose="020B0606020202030204" pitchFamily="34" charset="0"/>
                <a:ea typeface="Calibri" panose="020F0502020204030204" pitchFamily="34" charset="0"/>
                <a:cs typeface="Calibri" panose="020F0502020204030204" pitchFamily="34" charset="0"/>
              </a:rPr>
              <a:t>Included as a permissible essential function is the acquisition, development, sale, and transfer of real and personal property including financing transactions related to these activities.</a:t>
            </a:r>
          </a:p>
        </p:txBody>
      </p:sp>
      <p:sp>
        <p:nvSpPr>
          <p:cNvPr id="26" name="TextBox 25">
            <a:extLst>
              <a:ext uri="{FF2B5EF4-FFF2-40B4-BE49-F238E27FC236}">
                <a16:creationId xmlns:a16="http://schemas.microsoft.com/office/drawing/2014/main" id="{EB12E603-AF51-A198-E2FB-D68BE57B44D9}"/>
              </a:ext>
            </a:extLst>
          </p:cNvPr>
          <p:cNvSpPr txBox="1"/>
          <p:nvPr/>
        </p:nvSpPr>
        <p:spPr>
          <a:xfrm>
            <a:off x="918030" y="2179867"/>
            <a:ext cx="4949371" cy="731520"/>
          </a:xfrm>
          <a:prstGeom prst="rect">
            <a:avLst/>
          </a:prstGeom>
          <a:solidFill>
            <a:schemeClr val="bg1">
              <a:lumMod val="85000"/>
            </a:schemeClr>
          </a:solidFill>
          <a:ln w="38100">
            <a:solidFill>
              <a:schemeClr val="bg1">
                <a:lumMod val="85000"/>
              </a:schemeClr>
            </a:solidFill>
          </a:ln>
        </p:spPr>
        <p:txBody>
          <a:bodyPr wrap="square">
            <a:spAutoFit/>
          </a:bodyPr>
          <a:lstStyle/>
          <a:p>
            <a:pPr marL="0" marR="0" algn="ctr">
              <a:spcBef>
                <a:spcPts val="0"/>
              </a:spcBef>
              <a:spcAft>
                <a:spcPts val="0"/>
              </a:spcAft>
            </a:pPr>
            <a:r>
              <a:rPr lang="en-US" sz="2000" dirty="0">
                <a:effectLst/>
                <a:ea typeface="Calibri" panose="020F0502020204030204" pitchFamily="34" charset="0"/>
                <a:cs typeface="Calibri" panose="020F0502020204030204" pitchFamily="34" charset="0"/>
              </a:rPr>
              <a:t>Why do 4-year universities use an auxiliary non-profit?</a:t>
            </a:r>
            <a:endParaRPr lang="en-US" i="1" dirty="0">
              <a:latin typeface="Arial Narrow" panose="020B0606020202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3B61E3E1-97DF-460C-D56C-4433F688B14D}"/>
              </a:ext>
            </a:extLst>
          </p:cNvPr>
          <p:cNvSpPr txBox="1"/>
          <p:nvPr/>
        </p:nvSpPr>
        <p:spPr>
          <a:xfrm>
            <a:off x="6096000" y="2179867"/>
            <a:ext cx="4949371" cy="731520"/>
          </a:xfrm>
          <a:prstGeom prst="rect">
            <a:avLst/>
          </a:prstGeom>
          <a:solidFill>
            <a:srgbClr val="FFB04F"/>
          </a:solidFill>
          <a:ln w="38100">
            <a:solidFill>
              <a:srgbClr val="FFB04F"/>
            </a:solidFill>
          </a:ln>
        </p:spPr>
        <p:txBody>
          <a:bodyPr wrap="square">
            <a:spAutoFit/>
          </a:bodyPr>
          <a:lstStyle/>
          <a:p>
            <a:pPr marL="0" marR="0" algn="ctr">
              <a:spcBef>
                <a:spcPts val="0"/>
              </a:spcBef>
              <a:spcAft>
                <a:spcPts val="0"/>
              </a:spcAft>
            </a:pPr>
            <a:r>
              <a:rPr lang="en-US" sz="2000" dirty="0">
                <a:effectLst/>
                <a:ea typeface="Calibri" panose="020F0502020204030204" pitchFamily="34" charset="0"/>
                <a:cs typeface="Calibri" panose="020F0502020204030204" pitchFamily="34" charset="0"/>
              </a:rPr>
              <a:t>Why do CCD’s have to use an independent non-profit?</a:t>
            </a:r>
            <a:endParaRPr lang="en-US" sz="2000" i="1" dirty="0">
              <a:effectLst/>
              <a:latin typeface="Aptos" panose="020B000402020202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19EB2C1-F411-E6EC-284C-5B9DA499CA4B}"/>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4200600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Box 124">
            <a:extLst>
              <a:ext uri="{FF2B5EF4-FFF2-40B4-BE49-F238E27FC236}">
                <a16:creationId xmlns:a16="http://schemas.microsoft.com/office/drawing/2014/main" id="{0756B477-7948-D3E6-627B-DBC0B194A2B1}"/>
              </a:ext>
            </a:extLst>
          </p:cNvPr>
          <p:cNvSpPr txBox="1"/>
          <p:nvPr/>
        </p:nvSpPr>
        <p:spPr>
          <a:xfrm>
            <a:off x="335473" y="6344795"/>
            <a:ext cx="11438937" cy="307777"/>
          </a:xfrm>
          <a:prstGeom prst="rect">
            <a:avLst/>
          </a:prstGeom>
          <a:noFill/>
        </p:spPr>
        <p:txBody>
          <a:bodyPr wrap="square">
            <a:spAutoFit/>
          </a:bodyPr>
          <a:lstStyle/>
          <a:p>
            <a:r>
              <a:rPr lang="en-US" sz="1400" dirty="0">
                <a:solidFill>
                  <a:schemeClr val="bg1">
                    <a:lumMod val="75000"/>
                  </a:schemeClr>
                </a:solidFill>
              </a:rPr>
              <a:t>San Bernardino Community College District</a:t>
            </a:r>
          </a:p>
        </p:txBody>
      </p:sp>
      <p:sp>
        <p:nvSpPr>
          <p:cNvPr id="30" name="Arrow: Right 29">
            <a:extLst>
              <a:ext uri="{FF2B5EF4-FFF2-40B4-BE49-F238E27FC236}">
                <a16:creationId xmlns:a16="http://schemas.microsoft.com/office/drawing/2014/main" id="{D8A6FB02-F536-4841-10B8-FA1CA04E52BA}"/>
              </a:ext>
            </a:extLst>
          </p:cNvPr>
          <p:cNvSpPr/>
          <p:nvPr/>
        </p:nvSpPr>
        <p:spPr>
          <a:xfrm>
            <a:off x="1383288" y="1788761"/>
            <a:ext cx="4206240" cy="1097280"/>
          </a:xfrm>
          <a:prstGeom prst="rightArrow">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Revenue Generation Flexibility</a:t>
            </a:r>
          </a:p>
        </p:txBody>
      </p:sp>
      <p:sp>
        <p:nvSpPr>
          <p:cNvPr id="31" name="Arrow: Right 30">
            <a:extLst>
              <a:ext uri="{FF2B5EF4-FFF2-40B4-BE49-F238E27FC236}">
                <a16:creationId xmlns:a16="http://schemas.microsoft.com/office/drawing/2014/main" id="{0FADF310-6E74-567D-03B0-0A43AA2E19C3}"/>
              </a:ext>
            </a:extLst>
          </p:cNvPr>
          <p:cNvSpPr/>
          <p:nvPr/>
        </p:nvSpPr>
        <p:spPr>
          <a:xfrm>
            <a:off x="1447454" y="3264964"/>
            <a:ext cx="4206240" cy="1097280"/>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Investment Proceeds Flexibility</a:t>
            </a:r>
          </a:p>
        </p:txBody>
      </p:sp>
      <p:sp>
        <p:nvSpPr>
          <p:cNvPr id="32" name="Arrow: Right 31">
            <a:extLst>
              <a:ext uri="{FF2B5EF4-FFF2-40B4-BE49-F238E27FC236}">
                <a16:creationId xmlns:a16="http://schemas.microsoft.com/office/drawing/2014/main" id="{870066AA-F126-7096-A1D4-168C9879AF25}"/>
              </a:ext>
            </a:extLst>
          </p:cNvPr>
          <p:cNvSpPr/>
          <p:nvPr/>
        </p:nvSpPr>
        <p:spPr>
          <a:xfrm>
            <a:off x="1417551" y="4627555"/>
            <a:ext cx="4206240" cy="1097280"/>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Operational Independence</a:t>
            </a:r>
          </a:p>
        </p:txBody>
      </p:sp>
      <p:sp>
        <p:nvSpPr>
          <p:cNvPr id="33" name="Arrow: Right 32">
            <a:extLst>
              <a:ext uri="{FF2B5EF4-FFF2-40B4-BE49-F238E27FC236}">
                <a16:creationId xmlns:a16="http://schemas.microsoft.com/office/drawing/2014/main" id="{33E8BFEF-67FD-D83E-CDD6-62A8D6C1F845}"/>
              </a:ext>
            </a:extLst>
          </p:cNvPr>
          <p:cNvSpPr/>
          <p:nvPr/>
        </p:nvSpPr>
        <p:spPr>
          <a:xfrm>
            <a:off x="6459334" y="3249569"/>
            <a:ext cx="4206240" cy="1097280"/>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Support for Innovative Programs</a:t>
            </a:r>
          </a:p>
        </p:txBody>
      </p:sp>
      <p:sp>
        <p:nvSpPr>
          <p:cNvPr id="34" name="Arrow: Right 33">
            <a:extLst>
              <a:ext uri="{FF2B5EF4-FFF2-40B4-BE49-F238E27FC236}">
                <a16:creationId xmlns:a16="http://schemas.microsoft.com/office/drawing/2014/main" id="{C9783CC3-F35C-43BD-A3FD-EDD9478CF1EC}"/>
              </a:ext>
            </a:extLst>
          </p:cNvPr>
          <p:cNvSpPr/>
          <p:nvPr/>
        </p:nvSpPr>
        <p:spPr>
          <a:xfrm>
            <a:off x="6568209" y="1800158"/>
            <a:ext cx="4206240" cy="1097280"/>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Property &amp; Asset Management</a:t>
            </a:r>
          </a:p>
        </p:txBody>
      </p:sp>
      <p:sp>
        <p:nvSpPr>
          <p:cNvPr id="36" name="TextBox 35">
            <a:extLst>
              <a:ext uri="{FF2B5EF4-FFF2-40B4-BE49-F238E27FC236}">
                <a16:creationId xmlns:a16="http://schemas.microsoft.com/office/drawing/2014/main" id="{0060EE5C-C606-15A4-9827-996F7FCE9C6A}"/>
              </a:ext>
            </a:extLst>
          </p:cNvPr>
          <p:cNvSpPr txBox="1"/>
          <p:nvPr/>
        </p:nvSpPr>
        <p:spPr>
          <a:xfrm>
            <a:off x="1417551" y="2618633"/>
            <a:ext cx="4610550" cy="646331"/>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Engage in business ventures</a:t>
            </a:r>
          </a:p>
          <a:p>
            <a:pPr marL="347663" lvl="1" indent="-285750">
              <a:buFont typeface="Wingdings" panose="05000000000000000000" pitchFamily="2" charset="2"/>
              <a:buChar char="§"/>
            </a:pPr>
            <a:r>
              <a:rPr lang="en-US" i="1" dirty="0">
                <a:latin typeface="Arial Narrow" panose="020B0606020202030204" pitchFamily="34" charset="0"/>
              </a:rPr>
              <a:t>Facilitate public-private partnerships</a:t>
            </a:r>
          </a:p>
        </p:txBody>
      </p:sp>
      <p:sp>
        <p:nvSpPr>
          <p:cNvPr id="37" name="TextBox 36">
            <a:extLst>
              <a:ext uri="{FF2B5EF4-FFF2-40B4-BE49-F238E27FC236}">
                <a16:creationId xmlns:a16="http://schemas.microsoft.com/office/drawing/2014/main" id="{7F792A9D-02AE-75B2-31C0-A19F2E51FA9B}"/>
              </a:ext>
            </a:extLst>
          </p:cNvPr>
          <p:cNvSpPr txBox="1"/>
          <p:nvPr/>
        </p:nvSpPr>
        <p:spPr>
          <a:xfrm>
            <a:off x="1447454" y="4062060"/>
            <a:ext cx="3969125" cy="646331"/>
          </a:xfrm>
          <a:prstGeom prst="rect">
            <a:avLst/>
          </a:prstGeom>
          <a:noFill/>
        </p:spPr>
        <p:txBody>
          <a:bodyPr wrap="square">
            <a:spAutoFit/>
          </a:bodyPr>
          <a:lstStyle/>
          <a:p>
            <a:pPr marL="290513" lvl="1" indent="-285750">
              <a:buFont typeface="Wingdings" panose="05000000000000000000" pitchFamily="2" charset="2"/>
              <a:buChar char="§"/>
            </a:pPr>
            <a:r>
              <a:rPr lang="en-US" i="1" dirty="0">
                <a:latin typeface="Arial Narrow" panose="020B0606020202030204" pitchFamily="34" charset="0"/>
              </a:rPr>
              <a:t>To benefit SBCCD’s mission</a:t>
            </a:r>
          </a:p>
          <a:p>
            <a:pPr marL="290513" lvl="1" indent="-285750">
              <a:buFont typeface="Wingdings" panose="05000000000000000000" pitchFamily="2" charset="2"/>
              <a:buChar char="§"/>
            </a:pPr>
            <a:r>
              <a:rPr lang="en-US" i="1" dirty="0">
                <a:latin typeface="Arial Narrow" panose="020B0606020202030204" pitchFamily="34" charset="0"/>
              </a:rPr>
              <a:t>Not just for capital or retirement</a:t>
            </a:r>
          </a:p>
        </p:txBody>
      </p:sp>
      <p:sp>
        <p:nvSpPr>
          <p:cNvPr id="38" name="TextBox 37">
            <a:extLst>
              <a:ext uri="{FF2B5EF4-FFF2-40B4-BE49-F238E27FC236}">
                <a16:creationId xmlns:a16="http://schemas.microsoft.com/office/drawing/2014/main" id="{ABA59A5B-DA8E-69E9-783D-0D3CD97A5A86}"/>
              </a:ext>
            </a:extLst>
          </p:cNvPr>
          <p:cNvSpPr txBox="1"/>
          <p:nvPr/>
        </p:nvSpPr>
        <p:spPr>
          <a:xfrm>
            <a:off x="6410867" y="4021273"/>
            <a:ext cx="4145832" cy="646331"/>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Incubate new initiatives</a:t>
            </a:r>
          </a:p>
          <a:p>
            <a:pPr marL="347663" lvl="1" indent="-285750">
              <a:buFont typeface="Wingdings" panose="05000000000000000000" pitchFamily="2" charset="2"/>
              <a:buChar char="§"/>
            </a:pPr>
            <a:r>
              <a:rPr lang="en-US" i="1" dirty="0">
                <a:latin typeface="Arial Narrow" panose="020B0606020202030204" pitchFamily="34" charset="0"/>
              </a:rPr>
              <a:t>Pilot and scale successful projects</a:t>
            </a:r>
          </a:p>
        </p:txBody>
      </p:sp>
      <p:sp>
        <p:nvSpPr>
          <p:cNvPr id="39" name="TextBox 38">
            <a:extLst>
              <a:ext uri="{FF2B5EF4-FFF2-40B4-BE49-F238E27FC236}">
                <a16:creationId xmlns:a16="http://schemas.microsoft.com/office/drawing/2014/main" id="{750E744E-0ECA-CA69-7157-3B891FE34FC4}"/>
              </a:ext>
            </a:extLst>
          </p:cNvPr>
          <p:cNvSpPr txBox="1"/>
          <p:nvPr/>
        </p:nvSpPr>
        <p:spPr>
          <a:xfrm>
            <a:off x="1435844" y="5401669"/>
            <a:ext cx="4145832" cy="646331"/>
          </a:xfrm>
          <a:prstGeom prst="rect">
            <a:avLst/>
          </a:prstGeom>
          <a:noFill/>
        </p:spPr>
        <p:txBody>
          <a:bodyPr wrap="square">
            <a:spAutoFit/>
          </a:bodyPr>
          <a:lstStyle/>
          <a:p>
            <a:pPr marL="290513" lvl="1" indent="-285750">
              <a:buFont typeface="Wingdings" panose="05000000000000000000" pitchFamily="2" charset="2"/>
              <a:buChar char="§"/>
            </a:pPr>
            <a:r>
              <a:rPr lang="en-US" i="1" dirty="0">
                <a:latin typeface="Arial Narrow" panose="020B0606020202030204" pitchFamily="34" charset="0"/>
              </a:rPr>
              <a:t>Focused mission alignment</a:t>
            </a:r>
          </a:p>
          <a:p>
            <a:pPr marL="290513" lvl="1" indent="-285750">
              <a:buFont typeface="Wingdings" panose="05000000000000000000" pitchFamily="2" charset="2"/>
              <a:buChar char="§"/>
            </a:pPr>
            <a:r>
              <a:rPr lang="en-US" i="1" dirty="0">
                <a:latin typeface="Arial Narrow" panose="020B0606020202030204" pitchFamily="34" charset="0"/>
              </a:rPr>
              <a:t>Dedicated Board for agile decision-making</a:t>
            </a:r>
          </a:p>
        </p:txBody>
      </p:sp>
      <p:sp>
        <p:nvSpPr>
          <p:cNvPr id="40" name="TextBox 39">
            <a:extLst>
              <a:ext uri="{FF2B5EF4-FFF2-40B4-BE49-F238E27FC236}">
                <a16:creationId xmlns:a16="http://schemas.microsoft.com/office/drawing/2014/main" id="{114C25D6-13FB-6F39-39BB-082F1DD08C71}"/>
              </a:ext>
            </a:extLst>
          </p:cNvPr>
          <p:cNvSpPr txBox="1"/>
          <p:nvPr/>
        </p:nvSpPr>
        <p:spPr>
          <a:xfrm>
            <a:off x="6519742" y="2603238"/>
            <a:ext cx="4145832" cy="646331"/>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Own and develop property</a:t>
            </a:r>
          </a:p>
          <a:p>
            <a:pPr marL="347663" lvl="1" indent="-285750">
              <a:buFont typeface="Wingdings" panose="05000000000000000000" pitchFamily="2" charset="2"/>
              <a:buChar char="§"/>
            </a:pPr>
            <a:r>
              <a:rPr lang="en-US" i="1" dirty="0">
                <a:latin typeface="Arial Narrow" panose="020B0606020202030204" pitchFamily="34" charset="0"/>
              </a:rPr>
              <a:t>Protect assets for long-term growth</a:t>
            </a:r>
          </a:p>
        </p:txBody>
      </p:sp>
      <p:sp>
        <p:nvSpPr>
          <p:cNvPr id="41" name="Arrow: Right 40">
            <a:extLst>
              <a:ext uri="{FF2B5EF4-FFF2-40B4-BE49-F238E27FC236}">
                <a16:creationId xmlns:a16="http://schemas.microsoft.com/office/drawing/2014/main" id="{9168D868-519F-4784-45B7-0509372BD9CD}"/>
              </a:ext>
            </a:extLst>
          </p:cNvPr>
          <p:cNvSpPr/>
          <p:nvPr/>
        </p:nvSpPr>
        <p:spPr>
          <a:xfrm>
            <a:off x="6549916" y="4623929"/>
            <a:ext cx="4206240" cy="1097280"/>
          </a:xfrm>
          <a:prstGeom prst="rightArrow">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Risk Management</a:t>
            </a:r>
          </a:p>
        </p:txBody>
      </p:sp>
      <p:sp>
        <p:nvSpPr>
          <p:cNvPr id="43" name="TextBox 42">
            <a:extLst>
              <a:ext uri="{FF2B5EF4-FFF2-40B4-BE49-F238E27FC236}">
                <a16:creationId xmlns:a16="http://schemas.microsoft.com/office/drawing/2014/main" id="{4529A762-BF23-E3A7-6C48-E64E08495AD2}"/>
              </a:ext>
            </a:extLst>
          </p:cNvPr>
          <p:cNvSpPr txBox="1"/>
          <p:nvPr/>
        </p:nvSpPr>
        <p:spPr>
          <a:xfrm>
            <a:off x="6549916" y="5418538"/>
            <a:ext cx="4145832" cy="646331"/>
          </a:xfrm>
          <a:prstGeom prst="rect">
            <a:avLst/>
          </a:prstGeom>
          <a:noFill/>
        </p:spPr>
        <p:txBody>
          <a:bodyPr wrap="square">
            <a:spAutoFit/>
          </a:bodyPr>
          <a:lstStyle/>
          <a:p>
            <a:pPr marL="347663" lvl="1" indent="-285750">
              <a:buFont typeface="Wingdings" panose="05000000000000000000" pitchFamily="2" charset="2"/>
              <a:buChar char="§"/>
            </a:pPr>
            <a:r>
              <a:rPr lang="en-US" i="1" dirty="0">
                <a:latin typeface="Arial Narrow" panose="020B0606020202030204" pitchFamily="34" charset="0"/>
              </a:rPr>
              <a:t>Liability shielding</a:t>
            </a:r>
          </a:p>
          <a:p>
            <a:pPr marL="347663" lvl="1" indent="-285750">
              <a:buFont typeface="Wingdings" panose="05000000000000000000" pitchFamily="2" charset="2"/>
              <a:buChar char="§"/>
            </a:pPr>
            <a:r>
              <a:rPr lang="en-US" i="1" dirty="0">
                <a:latin typeface="Arial Narrow" panose="020B0606020202030204" pitchFamily="34" charset="0"/>
              </a:rPr>
              <a:t>Funding stability through diverse streams</a:t>
            </a:r>
          </a:p>
        </p:txBody>
      </p:sp>
      <p:sp>
        <p:nvSpPr>
          <p:cNvPr id="45" name="!!Picture 15">
            <a:extLst>
              <a:ext uri="{FF2B5EF4-FFF2-40B4-BE49-F238E27FC236}">
                <a16:creationId xmlns:a16="http://schemas.microsoft.com/office/drawing/2014/main" id="{7558E242-4112-5716-EA73-379F91732379}"/>
              </a:ext>
            </a:extLst>
          </p:cNvPr>
          <p:cNvSpPr txBox="1"/>
          <p:nvPr/>
        </p:nvSpPr>
        <p:spPr>
          <a:xfrm>
            <a:off x="335473" y="595285"/>
            <a:ext cx="5092870" cy="584775"/>
          </a:xfrm>
          <a:prstGeom prst="rect">
            <a:avLst/>
          </a:prstGeom>
          <a:noFill/>
        </p:spPr>
        <p:txBody>
          <a:bodyPr wrap="square">
            <a:spAutoFit/>
          </a:bodyPr>
          <a:lstStyle/>
          <a:p>
            <a:r>
              <a:rPr lang="en-US" sz="3200" b="1" i="0" u="none" dirty="0">
                <a:solidFill>
                  <a:srgbClr val="FFB04F"/>
                </a:solidFill>
                <a:latin typeface="Arial" panose="020B0604020202020204" pitchFamily="34" charset="0"/>
                <a:ea typeface="Montserrat"/>
                <a:cs typeface="Arial" panose="020B0604020202020204" pitchFamily="34" charset="0"/>
                <a:sym typeface="Montserrat"/>
              </a:rPr>
              <a:t>02 </a:t>
            </a:r>
            <a:r>
              <a:rPr lang="en-US" sz="3200" b="1" dirty="0"/>
              <a:t>Strategic Benefits</a:t>
            </a:r>
            <a:endParaRPr lang="en-US" sz="3200" dirty="0"/>
          </a:p>
        </p:txBody>
      </p:sp>
      <p:sp>
        <p:nvSpPr>
          <p:cNvPr id="46" name="TextBox 45">
            <a:extLst>
              <a:ext uri="{FF2B5EF4-FFF2-40B4-BE49-F238E27FC236}">
                <a16:creationId xmlns:a16="http://schemas.microsoft.com/office/drawing/2014/main" id="{856DF4A1-CC1D-1C18-343A-32BEDFA25B69}"/>
              </a:ext>
            </a:extLst>
          </p:cNvPr>
          <p:cNvSpPr txBox="1"/>
          <p:nvPr/>
        </p:nvSpPr>
        <p:spPr>
          <a:xfrm>
            <a:off x="347084" y="1241616"/>
            <a:ext cx="11427326" cy="400110"/>
          </a:xfrm>
          <a:prstGeom prst="rect">
            <a:avLst/>
          </a:prstGeom>
          <a:noFill/>
        </p:spPr>
        <p:txBody>
          <a:bodyPr wrap="square">
            <a:spAutoFit/>
          </a:bodyPr>
          <a:lstStyle/>
          <a:p>
            <a:pPr algn="r"/>
            <a:r>
              <a:rPr lang="en-US" sz="2000" i="1" dirty="0">
                <a:solidFill>
                  <a:srgbClr val="FFB04F"/>
                </a:solidFill>
                <a:effectLst/>
                <a:latin typeface="Arial Narrow" panose="020B0606020202030204" pitchFamily="34" charset="0"/>
                <a:ea typeface="Times New Roman" panose="02020603050405020304" pitchFamily="18" charset="0"/>
                <a:cs typeface="Times New Roman" panose="02020603050405020304" pitchFamily="18" charset="0"/>
              </a:rPr>
              <a:t>Starting a non-profit can offer several strategic benefits, especially in terms of enterprise funding. </a:t>
            </a:r>
            <a:endParaRPr lang="en-US" sz="2000" i="1" dirty="0">
              <a:solidFill>
                <a:srgbClr val="FFB04F"/>
              </a:solidFill>
            </a:endParaRPr>
          </a:p>
        </p:txBody>
      </p:sp>
      <p:pic>
        <p:nvPicPr>
          <p:cNvPr id="2" name="Picture">
            <a:extLst>
              <a:ext uri="{FF2B5EF4-FFF2-40B4-BE49-F238E27FC236}">
                <a16:creationId xmlns:a16="http://schemas.microsoft.com/office/drawing/2014/main" id="{6F6CA1FB-ED00-4FA4-0412-49EAF80D1A21}"/>
              </a:ext>
            </a:extLst>
          </p:cNvPr>
          <p:cNvPicPr>
            <a:picLocks noChangeAspect="1"/>
          </p:cNvPicPr>
          <p:nvPr/>
        </p:nvPicPr>
        <p:blipFill rotWithShape="1">
          <a:blip r:embed="rId3">
            <a:duotone>
              <a:schemeClr val="bg2">
                <a:shade val="45000"/>
                <a:satMod val="135000"/>
              </a:schemeClr>
              <a:prstClr val="white"/>
            </a:duotone>
            <a:alphaModFix amt="5000"/>
          </a:blip>
          <a:srcRect l="-565"/>
          <a:stretch/>
        </p:blipFill>
        <p:spPr>
          <a:xfrm>
            <a:off x="0" y="-1"/>
            <a:ext cx="7603561" cy="6858000"/>
          </a:xfrm>
          <a:prstGeom prst="rect">
            <a:avLst/>
          </a:prstGeom>
        </p:spPr>
      </p:pic>
      <p:sp>
        <p:nvSpPr>
          <p:cNvPr id="3" name="TextBox 2">
            <a:extLst>
              <a:ext uri="{FF2B5EF4-FFF2-40B4-BE49-F238E27FC236}">
                <a16:creationId xmlns:a16="http://schemas.microsoft.com/office/drawing/2014/main" id="{6531A2FE-3F6A-6B34-AC00-CA078F66C2A4}"/>
              </a:ext>
            </a:extLst>
          </p:cNvPr>
          <p:cNvSpPr txBox="1"/>
          <p:nvPr/>
        </p:nvSpPr>
        <p:spPr>
          <a:xfrm>
            <a:off x="335473" y="245196"/>
            <a:ext cx="11438937" cy="307777"/>
          </a:xfrm>
          <a:prstGeom prst="rect">
            <a:avLst/>
          </a:prstGeom>
          <a:noFill/>
        </p:spPr>
        <p:txBody>
          <a:bodyPr wrap="square">
            <a:spAutoFit/>
          </a:bodyPr>
          <a:lstStyle/>
          <a:p>
            <a:r>
              <a:rPr lang="en-US" sz="1400" dirty="0">
                <a:solidFill>
                  <a:schemeClr val="bg1">
                    <a:lumMod val="75000"/>
                  </a:schemeClr>
                </a:solidFill>
              </a:rPr>
              <a:t>Creating an Enterprise Fund Model | Strategic Benefits of Forming a Non-Profit for SBCCD | August 2024</a:t>
            </a:r>
          </a:p>
        </p:txBody>
      </p:sp>
    </p:spTree>
    <p:extLst>
      <p:ext uri="{BB962C8B-B14F-4D97-AF65-F5344CB8AC3E}">
        <p14:creationId xmlns:p14="http://schemas.microsoft.com/office/powerpoint/2010/main" val="747686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elly's Theme - Arial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2B3C16A66A31489C57F2F39B13FFB6" ma:contentTypeVersion="18" ma:contentTypeDescription="Create a new document." ma:contentTypeScope="" ma:versionID="411ff96517bb2e1427d11c55b09eb630">
  <xsd:schema xmlns:xsd="http://www.w3.org/2001/XMLSchema" xmlns:xs="http://www.w3.org/2001/XMLSchema" xmlns:p="http://schemas.microsoft.com/office/2006/metadata/properties" xmlns:ns3="30e9485c-cd92-4f9e-8549-dd5ec96db71b" xmlns:ns4="e856247f-321f-4b4d-a9f5-530b0734caa9" targetNamespace="http://schemas.microsoft.com/office/2006/metadata/properties" ma:root="true" ma:fieldsID="9bb092e50652d49ac0a4999be2d3c312" ns3:_="" ns4:_="">
    <xsd:import namespace="30e9485c-cd92-4f9e-8549-dd5ec96db71b"/>
    <xsd:import namespace="e856247f-321f-4b4d-a9f5-530b0734caa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9485c-cd92-4f9e-8549-dd5ec96db7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56247f-321f-4b4d-a9f5-530b0734ca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0e9485c-cd92-4f9e-8549-dd5ec96db71b" xsi:nil="true"/>
  </documentManagement>
</p:properties>
</file>

<file path=customXml/itemProps1.xml><?xml version="1.0" encoding="utf-8"?>
<ds:datastoreItem xmlns:ds="http://schemas.openxmlformats.org/officeDocument/2006/customXml" ds:itemID="{A081E1B5-9DB5-43A1-B0B7-3952BEE2BC69}">
  <ds:schemaRefs>
    <ds:schemaRef ds:uri="http://schemas.microsoft.com/sharepoint/v3/contenttype/forms"/>
  </ds:schemaRefs>
</ds:datastoreItem>
</file>

<file path=customXml/itemProps2.xml><?xml version="1.0" encoding="utf-8"?>
<ds:datastoreItem xmlns:ds="http://schemas.openxmlformats.org/officeDocument/2006/customXml" ds:itemID="{87388ACF-93BC-4B65-9E9A-F9CF2205D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e9485c-cd92-4f9e-8549-dd5ec96db71b"/>
    <ds:schemaRef ds:uri="e856247f-321f-4b4d-a9f5-530b0734ca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FC4407-3ADE-448F-865C-057F75A6C483}">
  <ds:schemaRefs>
    <ds:schemaRef ds:uri="http://schemas.microsoft.com/office/2006/metadata/properties"/>
    <ds:schemaRef ds:uri="http://schemas.microsoft.com/office/2006/documentManagement/types"/>
    <ds:schemaRef ds:uri="http://purl.org/dc/dcmitype/"/>
    <ds:schemaRef ds:uri="http://purl.org/dc/terms/"/>
    <ds:schemaRef ds:uri="e856247f-321f-4b4d-a9f5-530b0734caa9"/>
    <ds:schemaRef ds:uri="http://schemas.microsoft.com/office/infopath/2007/PartnerControls"/>
    <ds:schemaRef ds:uri="http://www.w3.org/XML/1998/namespace"/>
    <ds:schemaRef ds:uri="http://purl.org/dc/elements/1.1/"/>
    <ds:schemaRef ds:uri="http://schemas.openxmlformats.org/package/2006/metadata/core-properties"/>
    <ds:schemaRef ds:uri="30e9485c-cd92-4f9e-8549-dd5ec96db71b"/>
  </ds:schemaRefs>
</ds:datastoreItem>
</file>

<file path=docProps/app.xml><?xml version="1.0" encoding="utf-8"?>
<Properties xmlns="http://schemas.openxmlformats.org/officeDocument/2006/extended-properties" xmlns:vt="http://schemas.openxmlformats.org/officeDocument/2006/docPropsVTypes">
  <TotalTime>2386</TotalTime>
  <Words>2425</Words>
  <Application>Microsoft Office PowerPoint</Application>
  <PresentationFormat>Widescreen</PresentationFormat>
  <Paragraphs>288</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Arial Narrow</vt:lpstr>
      <vt:lpstr>Calibri</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SBCCD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Goodrich</dc:creator>
  <cp:lastModifiedBy>Kelly Goodrich</cp:lastModifiedBy>
  <cp:revision>26</cp:revision>
  <dcterms:created xsi:type="dcterms:W3CDTF">2024-07-22T14:36:18Z</dcterms:created>
  <dcterms:modified xsi:type="dcterms:W3CDTF">2024-09-06T14:55:54Z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0x010100812B3C16A66A31489C57F2F39B13FFB6</vt:lpwstr>
  </property>
</Properties>
</file>