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oboto"/>
      <p:regular r:id="rId11"/>
      <p:bold r:id="rId12"/>
      <p:italic r:id="rId13"/>
      <p:boldItalic r:id="rId14"/>
    </p:embeddedFont>
    <p:embeddedFont>
      <p:font typeface="Merriweather"/>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regular.fntdata"/><Relationship Id="rId10" Type="http://schemas.openxmlformats.org/officeDocument/2006/relationships/slide" Target="slides/slide5.xml"/><Relationship Id="rId13" Type="http://schemas.openxmlformats.org/officeDocument/2006/relationships/font" Target="fonts/Roboto-italic.fntdata"/><Relationship Id="rId12"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erriweather-regular.fntdata"/><Relationship Id="rId14" Type="http://schemas.openxmlformats.org/officeDocument/2006/relationships/font" Target="fonts/Roboto-boldItalic.fntdata"/><Relationship Id="rId17" Type="http://schemas.openxmlformats.org/officeDocument/2006/relationships/font" Target="fonts/Merriweather-italic.fntdata"/><Relationship Id="rId16" Type="http://schemas.openxmlformats.org/officeDocument/2006/relationships/font" Target="fonts/Merriweather-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Merriweather-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2ebb18425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2ebb18425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2ebb18425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2ebb1842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2ebb18425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2ebb18425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2f3199fc3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2f3199fc3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s://catalog.valleycollege.edu/student-support-programs-services/student-rights-responsibiliti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asccc.org/sites/default/files/ASCCC_AI_Resources_2024.pdf" TargetMode="External"/><Relationship Id="rId4" Type="http://schemas.openxmlformats.org/officeDocument/2006/relationships/hyperlink" Target="https://www.asccc.org/sites/default/files/ASCCC_AI_Resources_2024.pdf" TargetMode="External"/><Relationship Id="rId5" Type="http://schemas.openxmlformats.org/officeDocument/2006/relationships/hyperlink" Target="https://www.asccc.org/sites/default/files/ASCCC_AI_Resources_2024.pdf" TargetMode="External"/><Relationship Id="rId6" Type="http://schemas.openxmlformats.org/officeDocument/2006/relationships/hyperlink" Target="https://valleycollege.libguides.com/ai-literacy" TargetMode="External"/><Relationship Id="rId7" Type="http://schemas.openxmlformats.org/officeDocument/2006/relationships/hyperlink" Target="https://libguides.mjc.edu/ailiteracy/pedagogy" TargetMode="External"/><Relationship Id="rId8" Type="http://schemas.openxmlformats.org/officeDocument/2006/relationships/hyperlink" Target="https://www.bakersfieldcollege.edu/campus-life/student-conduct/academic-integrity.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3"/>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Generative AI Policy Request</a:t>
            </a:r>
            <a:endParaRPr/>
          </a:p>
        </p:txBody>
      </p:sp>
      <p:sp>
        <p:nvSpPr>
          <p:cNvPr id="65" name="Google Shape;65;p13"/>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Academic Senate </a:t>
            </a:r>
            <a:endParaRPr/>
          </a:p>
          <a:p>
            <a:pPr indent="0" lvl="0" marL="0" rtl="0" algn="l">
              <a:spcBef>
                <a:spcPts val="0"/>
              </a:spcBef>
              <a:spcAft>
                <a:spcPts val="0"/>
              </a:spcAft>
              <a:buNone/>
            </a:pPr>
            <a:r>
              <a:rPr lang="en"/>
              <a:t>February 5 2025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Issue:</a:t>
            </a:r>
            <a:endParaRPr/>
          </a:p>
        </p:txBody>
      </p:sp>
      <p:sp>
        <p:nvSpPr>
          <p:cNvPr id="71" name="Google Shape;71;p14"/>
          <p:cNvSpPr txBox="1"/>
          <p:nvPr>
            <p:ph idx="4294967295" type="body"/>
          </p:nvPr>
        </p:nvSpPr>
        <p:spPr>
          <a:xfrm>
            <a:off x="236400" y="1325825"/>
            <a:ext cx="8574600" cy="35382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0"/>
              </a:spcAft>
              <a:buNone/>
            </a:pPr>
            <a:r>
              <a:rPr lang="en" sz="1500">
                <a:solidFill>
                  <a:schemeClr val="dk1"/>
                </a:solidFill>
              </a:rPr>
              <a:t>Prompted by the growing influence of AI and the opening day presentation by Conectado and the integration of the AI workshop series being offered to faculty.</a:t>
            </a:r>
            <a:endParaRPr sz="1500">
              <a:solidFill>
                <a:schemeClr val="dk1"/>
              </a:solidFill>
            </a:endParaRPr>
          </a:p>
          <a:p>
            <a:pPr indent="0" lvl="0" marL="0" rtl="0" algn="l">
              <a:spcBef>
                <a:spcPts val="1200"/>
              </a:spcBef>
              <a:spcAft>
                <a:spcPts val="0"/>
              </a:spcAft>
              <a:buNone/>
            </a:pPr>
            <a:r>
              <a:rPr b="1" lang="en" sz="1500">
                <a:solidFill>
                  <a:schemeClr val="dk1"/>
                </a:solidFill>
                <a:latin typeface="Calibri"/>
                <a:ea typeface="Calibri"/>
                <a:cs typeface="Calibri"/>
                <a:sym typeface="Calibri"/>
              </a:rPr>
              <a:t>SBVC currently lacks an AI policy on academic integrity</a:t>
            </a:r>
            <a:r>
              <a:rPr lang="en" sz="1500">
                <a:solidFill>
                  <a:schemeClr val="dk1"/>
                </a:solidFill>
                <a:latin typeface="Calibri"/>
                <a:ea typeface="Calibri"/>
                <a:cs typeface="Calibri"/>
                <a:sym typeface="Calibri"/>
              </a:rPr>
              <a:t> and we believe it is essential to develop one in alignment with the 10+1.</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b="1" lang="en" sz="1500">
                <a:solidFill>
                  <a:schemeClr val="dk1"/>
                </a:solidFill>
                <a:latin typeface="Calibri"/>
                <a:ea typeface="Calibri"/>
                <a:cs typeface="Calibri"/>
                <a:sym typeface="Calibri"/>
              </a:rPr>
              <a:t>10+1 Alignment:</a:t>
            </a:r>
            <a:r>
              <a:rPr lang="en" sz="1500">
                <a:solidFill>
                  <a:schemeClr val="dk1"/>
                </a:solidFill>
                <a:latin typeface="Calibri"/>
                <a:ea typeface="Calibri"/>
                <a:cs typeface="Calibri"/>
                <a:sym typeface="Calibri"/>
              </a:rPr>
              <a:t> the request relates to grading policies, curriculum, student success, faculty governance, and institutional planning.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 sz="1500">
                <a:solidFill>
                  <a:schemeClr val="dk1"/>
                </a:solidFill>
                <a:latin typeface="Calibri"/>
                <a:ea typeface="Calibri"/>
                <a:cs typeface="Calibri"/>
                <a:sym typeface="Calibri"/>
              </a:rPr>
              <a:t>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 sz="1500">
                <a:solidFill>
                  <a:schemeClr val="dk1"/>
                </a:solidFill>
                <a:latin typeface="Calibri"/>
                <a:ea typeface="Calibri"/>
                <a:cs typeface="Calibri"/>
                <a:sym typeface="Calibri"/>
              </a:rPr>
              <a:t>Our ask is for President Hecht to </a:t>
            </a:r>
            <a:r>
              <a:rPr b="1" lang="en" sz="1500">
                <a:solidFill>
                  <a:schemeClr val="dk1"/>
                </a:solidFill>
                <a:latin typeface="Calibri"/>
                <a:ea typeface="Calibri"/>
                <a:cs typeface="Calibri"/>
                <a:sym typeface="Calibri"/>
              </a:rPr>
              <a:t>form a working group of faculty members to develop an institutional proposal for an AI policy.</a:t>
            </a:r>
            <a:endParaRPr b="1" sz="1500">
              <a:solidFill>
                <a:schemeClr val="dk1"/>
              </a:solidFill>
              <a:latin typeface="Calibri"/>
              <a:ea typeface="Calibri"/>
              <a:cs typeface="Calibri"/>
              <a:sym typeface="Calibri"/>
            </a:endParaRPr>
          </a:p>
          <a:p>
            <a:pPr indent="0" lvl="0" marL="0" rtl="0" algn="l">
              <a:spcBef>
                <a:spcPts val="0"/>
              </a:spcBef>
              <a:spcAft>
                <a:spcPts val="0"/>
              </a:spcAft>
              <a:buNone/>
            </a:pPr>
            <a:r>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 sz="1500">
                <a:solidFill>
                  <a:schemeClr val="dk1"/>
                </a:solidFill>
                <a:latin typeface="Calibri"/>
                <a:ea typeface="Calibri"/>
                <a:cs typeface="Calibri"/>
                <a:sym typeface="Calibri"/>
              </a:rPr>
              <a:t>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b="1" lang="en" sz="1500">
                <a:solidFill>
                  <a:schemeClr val="dk1"/>
                </a:solidFill>
                <a:latin typeface="Calibri"/>
                <a:ea typeface="Calibri"/>
                <a:cs typeface="Calibri"/>
                <a:sym typeface="Calibri"/>
              </a:rPr>
              <a:t>Brown Act Compliance:</a:t>
            </a:r>
            <a:r>
              <a:rPr lang="en" sz="1500">
                <a:solidFill>
                  <a:schemeClr val="dk1"/>
                </a:solidFill>
                <a:latin typeface="Calibri"/>
                <a:ea typeface="Calibri"/>
                <a:cs typeface="Calibri"/>
                <a:sym typeface="Calibri"/>
              </a:rPr>
              <a:t> This is NOT a formal Senate ad hoc committee but a voluntary working group.</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 sz="1500">
                <a:solidFill>
                  <a:schemeClr val="dk1"/>
                </a:solidFill>
                <a:latin typeface="Calibri"/>
                <a:ea typeface="Calibri"/>
                <a:cs typeface="Calibri"/>
                <a:sym typeface="Calibri"/>
              </a:rPr>
              <a:t>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 sz="1500">
                <a:solidFill>
                  <a:schemeClr val="dk1"/>
                </a:solidFill>
                <a:latin typeface="Calibri"/>
                <a:ea typeface="Calibri"/>
                <a:cs typeface="Calibri"/>
                <a:sym typeface="Calibri"/>
              </a:rPr>
              <a:t>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 sz="1500">
                <a:solidFill>
                  <a:schemeClr val="dk1"/>
                </a:solidFill>
                <a:latin typeface="Calibri"/>
                <a:ea typeface="Calibri"/>
                <a:cs typeface="Calibri"/>
                <a:sym typeface="Calibri"/>
              </a:rPr>
              <a:t>The voluntary working group will gather faculty input on AI-related academic integrity concerns and research best practices from other institutions. Then, it will draft a formal AI policy proposal for SBVC and eventually present it to Senate for discussion and approval. Ultimately, we would want the approved proposal to move forward by Senate as a resolution for institutional adoption. </a:t>
            </a:r>
            <a:endParaRPr u="sng"/>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SBVC Current Academic Integrity Policy</a:t>
            </a:r>
            <a:endParaRPr/>
          </a:p>
        </p:txBody>
      </p:sp>
      <p:sp>
        <p:nvSpPr>
          <p:cNvPr id="77" name="Google Shape;77;p15"/>
          <p:cNvSpPr txBox="1"/>
          <p:nvPr>
            <p:ph idx="2" type="body"/>
          </p:nvPr>
        </p:nvSpPr>
        <p:spPr>
          <a:xfrm>
            <a:off x="214900" y="1361100"/>
            <a:ext cx="8789700" cy="3560400"/>
          </a:xfrm>
          <a:prstGeom prst="rect">
            <a:avLst/>
          </a:prstGeom>
        </p:spPr>
        <p:txBody>
          <a:bodyPr anchorCtr="0" anchor="t" bIns="91425" lIns="91425" spcFirstLastPara="1" rIns="91425" wrap="square" tIns="91425">
            <a:normAutofit fontScale="40000" lnSpcReduction="20000"/>
          </a:bodyPr>
          <a:lstStyle/>
          <a:p>
            <a:pPr indent="0" lvl="0" marL="0" rtl="0" algn="l">
              <a:lnSpc>
                <a:spcPct val="100000"/>
              </a:lnSpc>
              <a:spcBef>
                <a:spcPts val="0"/>
              </a:spcBef>
              <a:spcAft>
                <a:spcPts val="0"/>
              </a:spcAft>
              <a:buClr>
                <a:schemeClr val="dk1"/>
              </a:buClr>
              <a:buSzPct val="30136"/>
              <a:buFont typeface="Arial"/>
              <a:buNone/>
            </a:pPr>
            <a:r>
              <a:rPr b="1" lang="en" sz="3650">
                <a:solidFill>
                  <a:srgbClr val="4C4C4C"/>
                </a:solidFill>
                <a:highlight>
                  <a:srgbClr val="FFFFFF"/>
                </a:highlight>
              </a:rPr>
              <a:t>Academic Dishonesty</a:t>
            </a:r>
            <a:endParaRPr b="1" sz="3650">
              <a:solidFill>
                <a:srgbClr val="4C4C4C"/>
              </a:solidFill>
              <a:highlight>
                <a:srgbClr val="FFFFFF"/>
              </a:highlight>
            </a:endParaRPr>
          </a:p>
          <a:p>
            <a:pPr indent="0" lvl="0" marL="0" rtl="0" algn="l">
              <a:lnSpc>
                <a:spcPct val="100000"/>
              </a:lnSpc>
              <a:spcBef>
                <a:spcPts val="400"/>
              </a:spcBef>
              <a:spcAft>
                <a:spcPts val="0"/>
              </a:spcAft>
              <a:buClr>
                <a:schemeClr val="dk1"/>
              </a:buClr>
              <a:buSzPct val="30136"/>
              <a:buFont typeface="Arial"/>
              <a:buNone/>
            </a:pPr>
            <a:r>
              <a:rPr lang="en" sz="3650">
                <a:solidFill>
                  <a:srgbClr val="121212"/>
                </a:solidFill>
                <a:highlight>
                  <a:srgbClr val="FFFFFF"/>
                </a:highlight>
              </a:rPr>
              <a:t>It is the belief at San Bernardino Valley College that students share a responsibility with their instructors for assuring that their education is honestly attained. In keeping with this belief, every instructor has the responsibility and authority to deal with any instances of plagiarism, cheating and/or fabrication that occur in the classroom. This policy on Academic Dishonesty applies to all students, including students taking online and hybrid classes. Examples of academic dishonesty include (but are not limited to) the following:</a:t>
            </a:r>
            <a:endParaRPr b="1" sz="3650">
              <a:solidFill>
                <a:srgbClr val="4C4C4C"/>
              </a:solidFill>
              <a:highlight>
                <a:srgbClr val="FFFFFF"/>
              </a:highlight>
            </a:endParaRPr>
          </a:p>
          <a:p>
            <a:pPr indent="0" lvl="0" marL="0" rtl="0" algn="l">
              <a:lnSpc>
                <a:spcPct val="100000"/>
              </a:lnSpc>
              <a:spcBef>
                <a:spcPts val="1600"/>
              </a:spcBef>
              <a:spcAft>
                <a:spcPts val="0"/>
              </a:spcAft>
              <a:buNone/>
            </a:pPr>
            <a:r>
              <a:rPr lang="en" sz="3650">
                <a:solidFill>
                  <a:srgbClr val="121212"/>
                </a:solidFill>
                <a:highlight>
                  <a:srgbClr val="FFFFFF"/>
                </a:highlight>
              </a:rPr>
              <a:t>Plagiarism (extended definition on the website)</a:t>
            </a:r>
            <a:endParaRPr sz="3650">
              <a:solidFill>
                <a:srgbClr val="121212"/>
              </a:solidFill>
              <a:highlight>
                <a:srgbClr val="FFFFFF"/>
              </a:highlight>
            </a:endParaRPr>
          </a:p>
          <a:p>
            <a:pPr indent="0" lvl="0" marL="0" rtl="0" algn="l">
              <a:lnSpc>
                <a:spcPct val="100000"/>
              </a:lnSpc>
              <a:spcBef>
                <a:spcPts val="1600"/>
              </a:spcBef>
              <a:spcAft>
                <a:spcPts val="0"/>
              </a:spcAft>
              <a:buNone/>
            </a:pPr>
            <a:r>
              <a:rPr lang="en" sz="3650">
                <a:solidFill>
                  <a:srgbClr val="121212"/>
                </a:solidFill>
                <a:highlight>
                  <a:srgbClr val="FFFFFF"/>
                </a:highlight>
              </a:rPr>
              <a:t>Cheating </a:t>
            </a:r>
            <a:r>
              <a:rPr lang="en" sz="3650">
                <a:solidFill>
                  <a:srgbClr val="121212"/>
                </a:solidFill>
                <a:highlight>
                  <a:schemeClr val="lt1"/>
                </a:highlight>
              </a:rPr>
              <a:t>(extended definition on the website)</a:t>
            </a:r>
            <a:endParaRPr sz="3650">
              <a:solidFill>
                <a:srgbClr val="121212"/>
              </a:solidFill>
              <a:highlight>
                <a:srgbClr val="FFFFFF"/>
              </a:highlight>
            </a:endParaRPr>
          </a:p>
          <a:p>
            <a:pPr indent="0" lvl="0" marL="0" rtl="0" algn="l">
              <a:lnSpc>
                <a:spcPct val="100000"/>
              </a:lnSpc>
              <a:spcBef>
                <a:spcPts val="1600"/>
              </a:spcBef>
              <a:spcAft>
                <a:spcPts val="0"/>
              </a:spcAft>
              <a:buNone/>
            </a:pPr>
            <a:r>
              <a:rPr lang="en" sz="3650">
                <a:solidFill>
                  <a:srgbClr val="121212"/>
                </a:solidFill>
                <a:highlight>
                  <a:srgbClr val="FFFFFF"/>
                </a:highlight>
              </a:rPr>
              <a:t>Fabrication </a:t>
            </a:r>
            <a:r>
              <a:rPr lang="en" sz="3650">
                <a:solidFill>
                  <a:srgbClr val="121212"/>
                </a:solidFill>
                <a:highlight>
                  <a:schemeClr val="lt1"/>
                </a:highlight>
              </a:rPr>
              <a:t>(extended definition on the website)</a:t>
            </a:r>
            <a:endParaRPr sz="3650">
              <a:solidFill>
                <a:srgbClr val="121212"/>
              </a:solidFill>
              <a:highlight>
                <a:srgbClr val="FFFFFF"/>
              </a:highlight>
            </a:endParaRPr>
          </a:p>
          <a:p>
            <a:pPr indent="0" lvl="0" marL="0" rtl="0" algn="l">
              <a:lnSpc>
                <a:spcPct val="100000"/>
              </a:lnSpc>
              <a:spcBef>
                <a:spcPts val="1600"/>
              </a:spcBef>
              <a:spcAft>
                <a:spcPts val="0"/>
              </a:spcAft>
              <a:buNone/>
            </a:pPr>
            <a:r>
              <a:rPr lang="en" sz="3650" u="sng">
                <a:solidFill>
                  <a:schemeClr val="hlink"/>
                </a:solidFill>
                <a:highlight>
                  <a:srgbClr val="FFFFFF"/>
                </a:highlight>
                <a:hlinkClick r:id="rId3"/>
              </a:rPr>
              <a:t>https://catalog.valleycollege.edu/student-support-programs-services/student-rights-responsibilities/</a:t>
            </a:r>
            <a:endParaRPr sz="3650">
              <a:solidFill>
                <a:srgbClr val="121212"/>
              </a:solidFill>
              <a:highlight>
                <a:srgbClr val="FFFFFF"/>
              </a:highlight>
            </a:endParaRPr>
          </a:p>
          <a:p>
            <a:pPr indent="0" lvl="0" marL="0" rtl="0" algn="l">
              <a:lnSpc>
                <a:spcPct val="100000"/>
              </a:lnSpc>
              <a:spcBef>
                <a:spcPts val="1600"/>
              </a:spcBef>
              <a:spcAft>
                <a:spcPts val="1600"/>
              </a:spcAft>
              <a:buNone/>
            </a:pPr>
            <a:r>
              <a:rPr b="1" lang="en" sz="2692" u="sng"/>
              <a:t>*Located in the 2024-2025 Catalog under “Student Support Services” (not even under the “Academic Standards and Policies” Section)</a:t>
            </a:r>
            <a:endParaRPr sz="4342">
              <a:solidFill>
                <a:srgbClr val="121212"/>
              </a:solidFill>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ASCCC AI Recommendations</a:t>
            </a:r>
            <a:endParaRPr/>
          </a:p>
          <a:p>
            <a:pPr indent="0" lvl="0" marL="0" rtl="0" algn="l">
              <a:spcBef>
                <a:spcPts val="0"/>
              </a:spcBef>
              <a:spcAft>
                <a:spcPts val="0"/>
              </a:spcAft>
              <a:buNone/>
            </a:pPr>
            <a:r>
              <a:rPr lang="en"/>
              <a:t>&amp; Possible Resources</a:t>
            </a:r>
            <a:endParaRPr/>
          </a:p>
        </p:txBody>
      </p:sp>
      <p:sp>
        <p:nvSpPr>
          <p:cNvPr id="83" name="Google Shape;83;p16"/>
          <p:cNvSpPr txBox="1"/>
          <p:nvPr>
            <p:ph idx="1" type="body"/>
          </p:nvPr>
        </p:nvSpPr>
        <p:spPr>
          <a:xfrm>
            <a:off x="4407825" y="229500"/>
            <a:ext cx="4403400" cy="437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solidFill>
                  <a:schemeClr val="dk1"/>
                </a:solidFill>
                <a:latin typeface="Arial"/>
                <a:ea typeface="Arial"/>
                <a:cs typeface="Arial"/>
                <a:sym typeface="Arial"/>
              </a:rPr>
              <a:t>Published in Spring 2024, the guide </a:t>
            </a:r>
            <a:r>
              <a:rPr lang="en" sz="1700" u="sng">
                <a:solidFill>
                  <a:schemeClr val="dk1"/>
                </a:solidFill>
                <a:latin typeface="Arial"/>
                <a:ea typeface="Arial"/>
                <a:cs typeface="Arial"/>
                <a:sym typeface="Arial"/>
                <a:hlinkClick r:id="rId3">
                  <a:extLst>
                    <a:ext uri="{A12FA001-AC4F-418D-AE19-62706E023703}">
                      <ahyp:hlinkClr val="tx"/>
                    </a:ext>
                  </a:extLst>
                </a:hlinkClick>
              </a:rPr>
              <a:t>“</a:t>
            </a:r>
            <a:r>
              <a:rPr lang="en" sz="1700" u="sng">
                <a:solidFill>
                  <a:schemeClr val="dk1"/>
                </a:solidFill>
                <a:highlight>
                  <a:srgbClr val="FFFFFF"/>
                </a:highlight>
                <a:latin typeface="Arial"/>
                <a:ea typeface="Arial"/>
                <a:cs typeface="Arial"/>
                <a:sym typeface="Arial"/>
                <a:hlinkClick r:id="rId4">
                  <a:extLst>
                    <a:ext uri="{A12FA001-AC4F-418D-AE19-62706E023703}">
                      <ahyp:hlinkClr val="tx"/>
                    </a:ext>
                  </a:extLst>
                </a:hlinkClick>
              </a:rPr>
              <a:t>ASCCC Academic Integrity Policies in an AI world</a:t>
            </a:r>
            <a:r>
              <a:rPr lang="en" sz="1700" u="sng">
                <a:solidFill>
                  <a:schemeClr val="dk1"/>
                </a:solidFill>
                <a:latin typeface="Arial"/>
                <a:ea typeface="Arial"/>
                <a:cs typeface="Arial"/>
                <a:sym typeface="Arial"/>
                <a:hlinkClick r:id="rId5">
                  <a:extLst>
                    <a:ext uri="{A12FA001-AC4F-418D-AE19-62706E023703}">
                      <ahyp:hlinkClr val="tx"/>
                    </a:ext>
                  </a:extLst>
                </a:hlinkClick>
              </a:rPr>
              <a:t>”</a:t>
            </a:r>
            <a:r>
              <a:rPr lang="en" sz="1700">
                <a:solidFill>
                  <a:schemeClr val="dk1"/>
                </a:solidFill>
                <a:latin typeface="Arial"/>
                <a:ea typeface="Arial"/>
                <a:cs typeface="Arial"/>
                <a:sym typeface="Arial"/>
              </a:rPr>
              <a:t> provides guidelines and samples we could use to craft our policy.</a:t>
            </a:r>
            <a:r>
              <a:rPr lang="en" sz="1700">
                <a:solidFill>
                  <a:schemeClr val="dk1"/>
                </a:solidFill>
                <a:latin typeface="Arial"/>
                <a:ea typeface="Arial"/>
                <a:cs typeface="Arial"/>
                <a:sym typeface="Arial"/>
              </a:rPr>
              <a:t> </a:t>
            </a:r>
            <a:endParaRPr sz="1700">
              <a:solidFill>
                <a:schemeClr val="dk1"/>
              </a:solidFill>
              <a:latin typeface="Arial"/>
              <a:ea typeface="Arial"/>
              <a:cs typeface="Arial"/>
              <a:sym typeface="Arial"/>
            </a:endParaRPr>
          </a:p>
          <a:p>
            <a:pPr indent="0" lvl="0" marL="0" rtl="0" algn="l">
              <a:spcBef>
                <a:spcPts val="1200"/>
              </a:spcBef>
              <a:spcAft>
                <a:spcPts val="0"/>
              </a:spcAft>
              <a:buNone/>
            </a:pPr>
            <a:r>
              <a:t/>
            </a:r>
            <a:endParaRPr sz="1700">
              <a:solidFill>
                <a:schemeClr val="dk1"/>
              </a:solidFill>
              <a:latin typeface="Arial"/>
              <a:ea typeface="Arial"/>
              <a:cs typeface="Arial"/>
              <a:sym typeface="Arial"/>
            </a:endParaRPr>
          </a:p>
          <a:p>
            <a:pPr indent="0" lvl="0" marL="0" rtl="0" algn="l">
              <a:spcBef>
                <a:spcPts val="1200"/>
              </a:spcBef>
              <a:spcAft>
                <a:spcPts val="0"/>
              </a:spcAft>
              <a:buNone/>
            </a:pPr>
            <a:r>
              <a:rPr lang="en" sz="1700">
                <a:solidFill>
                  <a:schemeClr val="dk1"/>
                </a:solidFill>
                <a:latin typeface="Arial"/>
                <a:ea typeface="Arial"/>
                <a:cs typeface="Arial"/>
                <a:sym typeface="Arial"/>
              </a:rPr>
              <a:t>Library Guide for faculty from SBVC &amp; MJC: </a:t>
            </a:r>
            <a:endParaRPr sz="1700">
              <a:solidFill>
                <a:schemeClr val="dk1"/>
              </a:solidFill>
              <a:latin typeface="Arial"/>
              <a:ea typeface="Arial"/>
              <a:cs typeface="Arial"/>
              <a:sym typeface="Arial"/>
            </a:endParaRPr>
          </a:p>
          <a:p>
            <a:pPr indent="0" lvl="0" marL="0" rtl="0" algn="l">
              <a:spcBef>
                <a:spcPts val="1200"/>
              </a:spcBef>
              <a:spcAft>
                <a:spcPts val="0"/>
              </a:spcAft>
              <a:buNone/>
            </a:pPr>
            <a:r>
              <a:rPr lang="en" sz="1700" u="sng">
                <a:solidFill>
                  <a:schemeClr val="dk1"/>
                </a:solidFill>
                <a:latin typeface="Arial"/>
                <a:ea typeface="Arial"/>
                <a:cs typeface="Arial"/>
                <a:sym typeface="Arial"/>
                <a:hlinkClick r:id="rId6">
                  <a:extLst>
                    <a:ext uri="{A12FA001-AC4F-418D-AE19-62706E023703}">
                      <ahyp:hlinkClr val="tx"/>
                    </a:ext>
                  </a:extLst>
                </a:hlinkClick>
              </a:rPr>
              <a:t>https://valleycollege.libguides.com/ai-literacy</a:t>
            </a:r>
            <a:r>
              <a:rPr lang="en" sz="1700">
                <a:solidFill>
                  <a:schemeClr val="dk1"/>
                </a:solidFill>
                <a:latin typeface="Arial"/>
                <a:ea typeface="Arial"/>
                <a:cs typeface="Arial"/>
                <a:sym typeface="Arial"/>
              </a:rPr>
              <a:t> </a:t>
            </a:r>
            <a:r>
              <a:rPr lang="en" sz="1700" u="sng">
                <a:solidFill>
                  <a:schemeClr val="dk1"/>
                </a:solidFill>
                <a:latin typeface="Arial"/>
                <a:ea typeface="Arial"/>
                <a:cs typeface="Arial"/>
                <a:sym typeface="Arial"/>
                <a:hlinkClick r:id="rId7">
                  <a:extLst>
                    <a:ext uri="{A12FA001-AC4F-418D-AE19-62706E023703}">
                      <ahyp:hlinkClr val="tx"/>
                    </a:ext>
                  </a:extLst>
                </a:hlinkClick>
              </a:rPr>
              <a:t>https://libguides.mjc.edu/ailiteracy/pedagogy</a:t>
            </a:r>
            <a:endParaRPr sz="1700">
              <a:solidFill>
                <a:schemeClr val="dk1"/>
              </a:solidFill>
              <a:latin typeface="Arial"/>
              <a:ea typeface="Arial"/>
              <a:cs typeface="Arial"/>
              <a:sym typeface="Arial"/>
            </a:endParaRPr>
          </a:p>
          <a:p>
            <a:pPr indent="0" lvl="0" marL="0" rtl="0" algn="l">
              <a:spcBef>
                <a:spcPts val="1200"/>
              </a:spcBef>
              <a:spcAft>
                <a:spcPts val="0"/>
              </a:spcAft>
              <a:buNone/>
            </a:pPr>
            <a:r>
              <a:rPr lang="en" sz="1700">
                <a:solidFill>
                  <a:schemeClr val="dk1"/>
                </a:solidFill>
                <a:latin typeface="Arial"/>
                <a:ea typeface="Arial"/>
                <a:cs typeface="Arial"/>
                <a:sym typeface="Arial"/>
              </a:rPr>
              <a:t>Sample AI Syllabus Statements:</a:t>
            </a:r>
            <a:endParaRPr sz="1700">
              <a:solidFill>
                <a:schemeClr val="dk1"/>
              </a:solidFill>
              <a:latin typeface="Arial"/>
              <a:ea typeface="Arial"/>
              <a:cs typeface="Arial"/>
              <a:sym typeface="Arial"/>
            </a:endParaRPr>
          </a:p>
          <a:p>
            <a:pPr indent="0" lvl="0" marL="0" rtl="0" algn="l">
              <a:spcBef>
                <a:spcPts val="1200"/>
              </a:spcBef>
              <a:spcAft>
                <a:spcPts val="1200"/>
              </a:spcAft>
              <a:buNone/>
            </a:pPr>
            <a:r>
              <a:rPr lang="en" sz="1700" u="sng">
                <a:solidFill>
                  <a:schemeClr val="dk1"/>
                </a:solidFill>
                <a:latin typeface="Arial"/>
                <a:ea typeface="Arial"/>
                <a:cs typeface="Arial"/>
                <a:sym typeface="Arial"/>
                <a:hlinkClick r:id="rId8">
                  <a:extLst>
                    <a:ext uri="{A12FA001-AC4F-418D-AE19-62706E023703}">
                      <ahyp:hlinkClr val="tx"/>
                    </a:ext>
                  </a:extLst>
                </a:hlinkClick>
              </a:rPr>
              <a:t>https://www.bakersfieldcollege.edu/campus-life/student-conduct/academic-integrity.html</a:t>
            </a:r>
            <a:r>
              <a:rPr lang="en" sz="1700">
                <a:solidFill>
                  <a:schemeClr val="dk1"/>
                </a:solidFill>
                <a:latin typeface="Arial"/>
                <a:ea typeface="Arial"/>
                <a:cs typeface="Arial"/>
                <a:sym typeface="Arial"/>
              </a:rPr>
              <a:t> </a:t>
            </a:r>
            <a:r>
              <a:rPr lang="en" sz="1700">
                <a:solidFill>
                  <a:schemeClr val="dk1"/>
                </a:solidFill>
                <a:latin typeface="Arial"/>
                <a:ea typeface="Arial"/>
                <a:cs typeface="Arial"/>
                <a:sym typeface="Arial"/>
              </a:rPr>
              <a:t> </a:t>
            </a:r>
            <a:endParaRPr sz="17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Next Steps:</a:t>
            </a:r>
            <a:endParaRPr/>
          </a:p>
        </p:txBody>
      </p:sp>
      <p:sp>
        <p:nvSpPr>
          <p:cNvPr id="89" name="Google Shape;89;p17"/>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700"/>
              <a:t>To join the workgroup, email rzarate@valleycollege.edu</a:t>
            </a:r>
            <a:endParaRPr sz="1700"/>
          </a:p>
          <a:p>
            <a:pPr indent="0" lvl="0" marL="0" rtl="0" algn="l">
              <a:spcBef>
                <a:spcPts val="1200"/>
              </a:spcBef>
              <a:spcAft>
                <a:spcPts val="0"/>
              </a:spcAft>
              <a:buNone/>
            </a:pPr>
            <a:r>
              <a:rPr lang="en" sz="1700"/>
              <a:t>Please email interest by Friday, 2/7.</a:t>
            </a:r>
            <a:endParaRPr sz="1700"/>
          </a:p>
          <a:p>
            <a:pPr indent="0" lvl="0" marL="0" rtl="0" algn="l">
              <a:spcBef>
                <a:spcPts val="1200"/>
              </a:spcBef>
              <a:spcAft>
                <a:spcPts val="0"/>
              </a:spcAft>
              <a:buNone/>
            </a:pPr>
            <a:r>
              <a:t/>
            </a:r>
            <a:endParaRPr sz="1700"/>
          </a:p>
          <a:p>
            <a:pPr indent="0" lvl="0" marL="0" rtl="0" algn="l">
              <a:spcBef>
                <a:spcPts val="1200"/>
              </a:spcBef>
              <a:spcAft>
                <a:spcPts val="0"/>
              </a:spcAft>
              <a:buNone/>
            </a:pPr>
            <a:r>
              <a:rPr lang="en" sz="1700"/>
              <a:t>Workgroup begins after February 19th.</a:t>
            </a:r>
            <a:endParaRPr sz="1700"/>
          </a:p>
          <a:p>
            <a:pPr indent="0" lvl="0" marL="0" rtl="0" algn="l">
              <a:spcBef>
                <a:spcPts val="1200"/>
              </a:spcBef>
              <a:spcAft>
                <a:spcPts val="0"/>
              </a:spcAft>
              <a:buNone/>
            </a:pPr>
            <a:r>
              <a:t/>
            </a:r>
            <a:endParaRPr sz="1700"/>
          </a:p>
          <a:p>
            <a:pPr indent="0" lvl="0" marL="0" rtl="0" algn="l">
              <a:spcBef>
                <a:spcPts val="1200"/>
              </a:spcBef>
              <a:spcAft>
                <a:spcPts val="1200"/>
              </a:spcAft>
              <a:buNone/>
            </a:pPr>
            <a:r>
              <a:rPr lang="en" sz="1700"/>
              <a:t>Written policy proposal given to senate for first read by April 2, 2025.</a:t>
            </a:r>
            <a:endParaRPr sz="1700"/>
          </a:p>
        </p:txBody>
      </p:sp>
    </p:spTree>
  </p:cSld>
  <p:clrMapOvr>
    <a:masterClrMapping/>
  </p:clrMapOvr>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