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F72F7D-35A2-4448-B291-86D24A46ADDB}" v="3" dt="2023-03-12T17:42:38.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108" d="100"/>
          <a:sy n="108" d="100"/>
        </p:scale>
        <p:origin x="4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kittlingbooks.com/2015/06/the-winners-of-my-curl-up-with-cozy.html" TargetMode="External"/><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hyperlink" Target="https://creativecommons.org/licenses/by-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A59F003-E00A-43F9-91DC-CC54E3B874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C370FFC1-D1DF-F0D6-1057-429882E90AB6}"/>
              </a:ext>
            </a:extLst>
          </p:cNvPr>
          <p:cNvPicPr>
            <a:picLocks noChangeAspect="1"/>
          </p:cNvPicPr>
          <p:nvPr/>
        </p:nvPicPr>
        <p:blipFill rotWithShape="1">
          <a:blip r:embed="rId2"/>
          <a:srcRect l="9092" t="24057" r="-7" b="-7"/>
          <a:stretch/>
        </p:blipFill>
        <p:spPr>
          <a:xfrm>
            <a:off x="20" y="10"/>
            <a:ext cx="12191981" cy="6857990"/>
          </a:xfrm>
          <a:prstGeom prst="rect">
            <a:avLst/>
          </a:prstGeom>
        </p:spPr>
      </p:pic>
      <p:sp>
        <p:nvSpPr>
          <p:cNvPr id="11" name="Rectangle 10">
            <a:extLst>
              <a:ext uri="{FF2B5EF4-FFF2-40B4-BE49-F238E27FC236}">
                <a16:creationId xmlns:a16="http://schemas.microsoft.com/office/drawing/2014/main" id="{D74A4382-E3AD-430A-9A1F-DFA3E0E77A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4553" y="3091928"/>
            <a:ext cx="9078562" cy="2387600"/>
          </a:xfrm>
        </p:spPr>
        <p:txBody>
          <a:bodyPr>
            <a:normAutofit/>
          </a:bodyPr>
          <a:lstStyle/>
          <a:p>
            <a:pPr algn="l"/>
            <a:r>
              <a:rPr lang="en-US" sz="6600">
                <a:ea typeface="+mj-lt"/>
                <a:cs typeface="+mj-lt"/>
              </a:rPr>
              <a:t>SP23 Tenure Review Committee</a:t>
            </a:r>
            <a:endParaRPr lang="en-US" sz="6600"/>
          </a:p>
        </p:txBody>
      </p:sp>
      <p:sp>
        <p:nvSpPr>
          <p:cNvPr id="13" name="Rectangle: Rounded Corners 12">
            <a:extLst>
              <a:ext uri="{FF2B5EF4-FFF2-40B4-BE49-F238E27FC236}">
                <a16:creationId xmlns:a16="http://schemas.microsoft.com/office/drawing/2014/main" id="{79F40191-0F44-4FD1-82CC-ACB507C14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04553" y="5624945"/>
            <a:ext cx="9078562" cy="592975"/>
          </a:xfrm>
        </p:spPr>
        <p:txBody>
          <a:bodyPr vert="horz" lIns="91440" tIns="45720" rIns="91440" bIns="45720" rtlCol="0" anchor="ctr">
            <a:normAutofit/>
          </a:bodyPr>
          <a:lstStyle/>
          <a:p>
            <a:pPr algn="l"/>
            <a:r>
              <a:rPr lang="en-US" dirty="0">
                <a:latin typeface="Calibri Light"/>
                <a:ea typeface="Calibri Light"/>
                <a:cs typeface="Calibri Light"/>
              </a:rPr>
              <a:t>Faculty Granted Tenure</a:t>
            </a:r>
            <a:endParaRPr lang="en-US">
              <a:ea typeface="+mn-lt"/>
              <a:cs typeface="+mn-lt"/>
            </a:endParaRPr>
          </a:p>
          <a:p>
            <a:pPr algn="l"/>
            <a:endParaRPr lang="en-US">
              <a:ea typeface="Calibri"/>
              <a:cs typeface="Calibri"/>
            </a:endParaRP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D42D14-41C7-48C4-37EA-FCAC63BBC123}"/>
              </a:ext>
            </a:extLst>
          </p:cNvPr>
          <p:cNvSpPr>
            <a:spLocks noGrp="1"/>
          </p:cNvSpPr>
          <p:nvPr>
            <p:ph type="title"/>
          </p:nvPr>
        </p:nvSpPr>
        <p:spPr>
          <a:xfrm>
            <a:off x="841248" y="548640"/>
            <a:ext cx="3600860" cy="5431536"/>
          </a:xfrm>
        </p:spPr>
        <p:txBody>
          <a:bodyPr>
            <a:normAutofit/>
          </a:bodyPr>
          <a:lstStyle/>
          <a:p>
            <a:r>
              <a:rPr lang="en-US" sz="3400">
                <a:ea typeface="Calibri Light"/>
                <a:cs typeface="Calibri Light"/>
              </a:rPr>
              <a:t>The Recommendation</a:t>
            </a:r>
            <a:endParaRPr lang="en-US" sz="3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D4F8509-E778-E517-833E-AC2F77C639E7}"/>
              </a:ext>
            </a:extLst>
          </p:cNvPr>
          <p:cNvSpPr>
            <a:spLocks noGrp="1"/>
          </p:cNvSpPr>
          <p:nvPr>
            <p:ph idx="1"/>
          </p:nvPr>
        </p:nvSpPr>
        <p:spPr>
          <a:xfrm>
            <a:off x="5126418" y="552091"/>
            <a:ext cx="6224335" cy="5431536"/>
          </a:xfrm>
        </p:spPr>
        <p:txBody>
          <a:bodyPr vert="horz" lIns="91440" tIns="45720" rIns="91440" bIns="45720" rtlCol="0" anchor="ctr">
            <a:normAutofit/>
          </a:bodyPr>
          <a:lstStyle/>
          <a:p>
            <a:r>
              <a:rPr lang="en-US" sz="2200">
                <a:ea typeface="+mn-lt"/>
                <a:cs typeface="+mn-lt"/>
              </a:rPr>
              <a:t>The Tenure Review Committee recommended six faculty to the Board of Trustees for advancement to Tenured and Associate Professor. March 9, 2023, the Board of Trustee's vote upheld the recommendation to grant tenure to six faculty members at SBVC.</a:t>
            </a:r>
            <a:endParaRPr lang="en-US" sz="2200">
              <a:ea typeface="Calibri"/>
              <a:cs typeface="Calibri"/>
            </a:endParaRPr>
          </a:p>
          <a:p>
            <a:endParaRPr lang="en-US" sz="2200">
              <a:ea typeface="Calibri"/>
              <a:cs typeface="Calibri"/>
            </a:endParaRPr>
          </a:p>
        </p:txBody>
      </p:sp>
    </p:spTree>
    <p:extLst>
      <p:ext uri="{BB962C8B-B14F-4D97-AF65-F5344CB8AC3E}">
        <p14:creationId xmlns:p14="http://schemas.microsoft.com/office/powerpoint/2010/main" val="4291733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A147648-B5E9-700C-0E12-D366076C2778}"/>
              </a:ext>
            </a:extLst>
          </p:cNvPr>
          <p:cNvSpPr>
            <a:spLocks noGrp="1"/>
          </p:cNvSpPr>
          <p:nvPr>
            <p:ph type="title"/>
          </p:nvPr>
        </p:nvSpPr>
        <p:spPr>
          <a:xfrm>
            <a:off x="841248" y="548640"/>
            <a:ext cx="3600860" cy="5431536"/>
          </a:xfrm>
        </p:spPr>
        <p:txBody>
          <a:bodyPr>
            <a:normAutofit/>
          </a:bodyPr>
          <a:lstStyle/>
          <a:p>
            <a:r>
              <a:rPr lang="en-US" sz="5400">
                <a:ea typeface="Calibri Light"/>
                <a:cs typeface="Calibri Light"/>
              </a:rPr>
              <a:t>Tenured Faculty for Spring 2023</a:t>
            </a:r>
            <a:endParaRPr lang="en-US" sz="54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9137D9-6B4E-A24F-E68A-B4005E602BE5}"/>
              </a:ext>
            </a:extLst>
          </p:cNvPr>
          <p:cNvSpPr>
            <a:spLocks noGrp="1"/>
          </p:cNvSpPr>
          <p:nvPr>
            <p:ph idx="1"/>
          </p:nvPr>
        </p:nvSpPr>
        <p:spPr>
          <a:xfrm>
            <a:off x="5126418" y="552091"/>
            <a:ext cx="6224335" cy="5431536"/>
          </a:xfrm>
        </p:spPr>
        <p:txBody>
          <a:bodyPr vert="horz" lIns="91440" tIns="45720" rIns="91440" bIns="45720" rtlCol="0" anchor="ctr">
            <a:normAutofit/>
          </a:bodyPr>
          <a:lstStyle/>
          <a:p>
            <a:r>
              <a:rPr lang="en-US" sz="2200">
                <a:ea typeface="+mn-lt"/>
                <a:cs typeface="+mn-lt"/>
              </a:rPr>
              <a:t>Jesse Chou</a:t>
            </a:r>
            <a:endParaRPr lang="en-US" sz="2200">
              <a:ea typeface="Calibri" panose="020F0502020204030204"/>
              <a:cs typeface="Calibri" panose="020F0502020204030204"/>
            </a:endParaRPr>
          </a:p>
          <a:p>
            <a:r>
              <a:rPr lang="en-US" sz="2200">
                <a:ea typeface="+mn-lt"/>
                <a:cs typeface="+mn-lt"/>
              </a:rPr>
              <a:t>Jeremy Croy</a:t>
            </a:r>
            <a:endParaRPr lang="en-US" sz="2200"/>
          </a:p>
          <a:p>
            <a:r>
              <a:rPr lang="en-US" sz="2200">
                <a:ea typeface="+mn-lt"/>
                <a:cs typeface="+mn-lt"/>
              </a:rPr>
              <a:t>Danielle Graham</a:t>
            </a:r>
            <a:endParaRPr lang="en-US" sz="2200"/>
          </a:p>
          <a:p>
            <a:r>
              <a:rPr lang="en-US" sz="2200">
                <a:ea typeface="+mn-lt"/>
                <a:cs typeface="+mn-lt"/>
              </a:rPr>
              <a:t>Ali Hassanzadah</a:t>
            </a:r>
            <a:endParaRPr lang="en-US" sz="2200"/>
          </a:p>
          <a:p>
            <a:r>
              <a:rPr lang="en-US" sz="2200">
                <a:ea typeface="+mn-lt"/>
                <a:cs typeface="+mn-lt"/>
              </a:rPr>
              <a:t>Elizabeth “Beth” Larivee</a:t>
            </a:r>
            <a:endParaRPr lang="en-US" sz="2200"/>
          </a:p>
          <a:p>
            <a:r>
              <a:rPr lang="en-US" sz="2200">
                <a:ea typeface="+mn-lt"/>
                <a:cs typeface="+mn-lt"/>
              </a:rPr>
              <a:t>Alvin Sacdalan</a:t>
            </a:r>
            <a:endParaRPr lang="en-US" sz="2200"/>
          </a:p>
          <a:p>
            <a:pPr marL="0" indent="0">
              <a:buNone/>
            </a:pPr>
            <a:endParaRPr lang="en-US" sz="2200">
              <a:ea typeface="Calibri"/>
              <a:cs typeface="Calibri"/>
            </a:endParaRPr>
          </a:p>
        </p:txBody>
      </p:sp>
    </p:spTree>
    <p:extLst>
      <p:ext uri="{BB962C8B-B14F-4D97-AF65-F5344CB8AC3E}">
        <p14:creationId xmlns:p14="http://schemas.microsoft.com/office/powerpoint/2010/main" val="89747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4">
            <a:extLst>
              <a:ext uri="{FF2B5EF4-FFF2-40B4-BE49-F238E27FC236}">
                <a16:creationId xmlns:a16="http://schemas.microsoft.com/office/drawing/2014/main" id="{850DC99F-2CFC-58F9-E9C0-548132B63C3B}"/>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228600" y="256794"/>
            <a:ext cx="11658600" cy="4896612"/>
          </a:xfrm>
          <a:prstGeom prst="rect">
            <a:avLst/>
          </a:prstGeom>
        </p:spPr>
      </p:pic>
      <p:sp>
        <p:nvSpPr>
          <p:cNvPr id="5" name="TextBox 4">
            <a:extLst>
              <a:ext uri="{FF2B5EF4-FFF2-40B4-BE49-F238E27FC236}">
                <a16:creationId xmlns:a16="http://schemas.microsoft.com/office/drawing/2014/main" id="{FDB1DE92-4FF1-8366-FA49-02E15F4D553F}"/>
              </a:ext>
            </a:extLst>
          </p:cNvPr>
          <p:cNvSpPr txBox="1"/>
          <p:nvPr/>
        </p:nvSpPr>
        <p:spPr>
          <a:xfrm>
            <a:off x="9546495" y="4953351"/>
            <a:ext cx="2340705"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BY-ND</a:t>
            </a:r>
            <a:r>
              <a:rPr lang="en-US" sz="700">
                <a:solidFill>
                  <a:srgbClr val="FFFFFF"/>
                </a:solidFill>
              </a:rPr>
              <a:t>.</a:t>
            </a:r>
          </a:p>
        </p:txBody>
      </p:sp>
    </p:spTree>
    <p:extLst>
      <p:ext uri="{BB962C8B-B14F-4D97-AF65-F5344CB8AC3E}">
        <p14:creationId xmlns:p14="http://schemas.microsoft.com/office/powerpoint/2010/main" val="9460581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D72962F4FBD9419B3012A868C0B9D1" ma:contentTypeVersion="12" ma:contentTypeDescription="Create a new document." ma:contentTypeScope="" ma:versionID="71324ba34bae767d91e1cc98f12e5a26">
  <xsd:schema xmlns:xsd="http://www.w3.org/2001/XMLSchema" xmlns:xs="http://www.w3.org/2001/XMLSchema" xmlns:p="http://schemas.microsoft.com/office/2006/metadata/properties" xmlns:ns2="c835984d-f51d-446e-8fd7-d801b581848d" xmlns:ns3="c492251a-d262-4993-82a6-36d5a1e3b366" targetNamespace="http://schemas.microsoft.com/office/2006/metadata/properties" ma:root="true" ma:fieldsID="1d9d54d11d497dfae345d7ee4869bc51" ns2:_="" ns3:_="">
    <xsd:import namespace="c835984d-f51d-446e-8fd7-d801b581848d"/>
    <xsd:import namespace="c492251a-d262-4993-82a6-36d5a1e3b3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35984d-f51d-446e-8fd7-d801b58184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a6137252-1171-4ad3-9d61-ace8df6e309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492251a-d262-4993-82a6-36d5a1e3b36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1085b73-2f71-4e07-be2b-81f960a724bc}" ma:internalName="TaxCatchAll" ma:showField="CatchAllData" ma:web="c492251a-d262-4993-82a6-36d5a1e3b3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835984d-f51d-446e-8fd7-d801b581848d">
      <Terms xmlns="http://schemas.microsoft.com/office/infopath/2007/PartnerControls"/>
    </lcf76f155ced4ddcb4097134ff3c332f>
    <TaxCatchAll xmlns="c492251a-d262-4993-82a6-36d5a1e3b366" xsi:nil="true"/>
  </documentManagement>
</p:properties>
</file>

<file path=customXml/itemProps1.xml><?xml version="1.0" encoding="utf-8"?>
<ds:datastoreItem xmlns:ds="http://schemas.openxmlformats.org/officeDocument/2006/customXml" ds:itemID="{BA146C94-5FF3-48A3-8799-74B41BC0F3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35984d-f51d-446e-8fd7-d801b581848d"/>
    <ds:schemaRef ds:uri="c492251a-d262-4993-82a6-36d5a1e3b3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C9CA63-EBF2-4D03-9E76-3BE6650158B7}">
  <ds:schemaRefs>
    <ds:schemaRef ds:uri="http://schemas.microsoft.com/sharepoint/v3/contenttype/forms"/>
  </ds:schemaRefs>
</ds:datastoreItem>
</file>

<file path=customXml/itemProps3.xml><?xml version="1.0" encoding="utf-8"?>
<ds:datastoreItem xmlns:ds="http://schemas.openxmlformats.org/officeDocument/2006/customXml" ds:itemID="{2B5B3FE8-6606-4938-9AEC-4ECDB0E3FC14}">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492251a-d262-4993-82a6-36d5a1e3b366"/>
    <ds:schemaRef ds:uri="http://purl.org/dc/elements/1.1/"/>
    <ds:schemaRef ds:uri="c835984d-f51d-446e-8fd7-d801b581848d"/>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83</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SP23 Tenure Review Committee</vt:lpstr>
      <vt:lpstr>The Recommendation</vt:lpstr>
      <vt:lpstr>Tenured Faculty for Spring 2023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Burns-Peters, Davena D.</dc:creator>
  <cp:lastModifiedBy>Burns-Peters, Davena D.</cp:lastModifiedBy>
  <cp:revision>45</cp:revision>
  <dcterms:created xsi:type="dcterms:W3CDTF">2023-03-12T17:23:02Z</dcterms:created>
  <dcterms:modified xsi:type="dcterms:W3CDTF">2023-03-12T17:42:38Z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0x01010078D72962F4FBD9419B3012A868C0B9D1</vt:lpwstr>
  </property>
  <property fmtid="{D5CDD505-2E9C-101B-9397-08002B2CF9AE}" pid="3" name="MediaServiceImageTags">
    <vt:lpwstr/>
  </property>
</Properties>
</file>